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5">
  <p:sldMasterIdLst>
    <p:sldMasterId id="2147483648" r:id="rId1"/>
  </p:sldMasterIdLst>
  <p:notesMasterIdLst>
    <p:notesMasterId r:id="rId57"/>
  </p:notesMasterIdLst>
  <p:sldIdLst>
    <p:sldId id="256" r:id="rId2"/>
    <p:sldId id="295" r:id="rId3"/>
    <p:sldId id="488" r:id="rId4"/>
    <p:sldId id="489" r:id="rId5"/>
    <p:sldId id="495" r:id="rId6"/>
    <p:sldId id="490" r:id="rId7"/>
    <p:sldId id="531" r:id="rId8"/>
    <p:sldId id="532" r:id="rId9"/>
    <p:sldId id="529" r:id="rId10"/>
    <p:sldId id="530" r:id="rId11"/>
    <p:sldId id="533" r:id="rId12"/>
    <p:sldId id="496" r:id="rId13"/>
    <p:sldId id="534" r:id="rId14"/>
    <p:sldId id="493" r:id="rId15"/>
    <p:sldId id="536" r:id="rId16"/>
    <p:sldId id="494" r:id="rId17"/>
    <p:sldId id="537" r:id="rId18"/>
    <p:sldId id="538" r:id="rId19"/>
    <p:sldId id="539" r:id="rId20"/>
    <p:sldId id="540" r:id="rId21"/>
    <p:sldId id="541" r:id="rId22"/>
    <p:sldId id="542" r:id="rId23"/>
    <p:sldId id="543" r:id="rId24"/>
    <p:sldId id="544" r:id="rId25"/>
    <p:sldId id="545" r:id="rId26"/>
    <p:sldId id="546" r:id="rId27"/>
    <p:sldId id="547" r:id="rId28"/>
    <p:sldId id="548" r:id="rId29"/>
    <p:sldId id="549" r:id="rId30"/>
    <p:sldId id="491" r:id="rId31"/>
    <p:sldId id="492" r:id="rId32"/>
    <p:sldId id="550" r:id="rId33"/>
    <p:sldId id="535" r:id="rId34"/>
    <p:sldId id="551" r:id="rId35"/>
    <p:sldId id="552" r:id="rId36"/>
    <p:sldId id="553" r:id="rId37"/>
    <p:sldId id="554" r:id="rId38"/>
    <p:sldId id="555" r:id="rId39"/>
    <p:sldId id="556" r:id="rId40"/>
    <p:sldId id="557" r:id="rId41"/>
    <p:sldId id="517" r:id="rId42"/>
    <p:sldId id="518" r:id="rId43"/>
    <p:sldId id="497" r:id="rId44"/>
    <p:sldId id="519" r:id="rId45"/>
    <p:sldId id="520" r:id="rId46"/>
    <p:sldId id="521" r:id="rId47"/>
    <p:sldId id="522" r:id="rId48"/>
    <p:sldId id="523" r:id="rId49"/>
    <p:sldId id="524" r:id="rId50"/>
    <p:sldId id="525" r:id="rId51"/>
    <p:sldId id="526" r:id="rId52"/>
    <p:sldId id="527" r:id="rId53"/>
    <p:sldId id="528" r:id="rId54"/>
    <p:sldId id="397" r:id="rId55"/>
    <p:sldId id="259" r:id="rId56"/>
  </p:sldIdLst>
  <p:sldSz cx="9144000" cy="5143500" type="screen16x9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CCFF"/>
    <a:srgbClr val="DBD8CF"/>
    <a:srgbClr val="C9C8B7"/>
    <a:srgbClr val="B9B799"/>
    <a:srgbClr val="A2FAD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8FB837D-C827-4EFA-A057-4D05807E0F7C}" styleName="主题样式 1 - 强调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53" autoAdjust="0"/>
    <p:restoredTop sz="88367" autoAdjust="0"/>
  </p:normalViewPr>
  <p:slideViewPr>
    <p:cSldViewPr>
      <p:cViewPr varScale="1">
        <p:scale>
          <a:sx n="150" d="100"/>
          <a:sy n="150" d="100"/>
        </p:scale>
        <p:origin x="1104" y="160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116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70D2F6-41A1-4FB9-8DEA-0C65FD35AB0D}" type="datetimeFigureOut">
              <a:rPr lang="zh-CN" altLang="en-US" smtClean="0"/>
              <a:t>2023/12/13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1221B5-E10A-485A-AB8F-213CB661A8F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78747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baseline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1221B5-E10A-485A-AB8F-213CB661A8F5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18732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1221B5-E10A-485A-AB8F-213CB661A8F5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59133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1221B5-E10A-485A-AB8F-213CB661A8F5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32677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1221B5-E10A-485A-AB8F-213CB661A8F5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49362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1221B5-E10A-485A-AB8F-213CB661A8F5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02178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1221B5-E10A-485A-AB8F-213CB661A8F5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41065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1221B5-E10A-485A-AB8F-213CB661A8F5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86755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标题幻灯片">
    <p:bg>
      <p:bgPr>
        <a:blipFill dpi="0" rotWithShape="1">
          <a:blip r:embed="rId2">
            <a:alphaModFix amt="23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Sketch pressure="77"/>
                    </a14:imgEffect>
                  </a14:imgLayer>
                </a14:imgProps>
              </a:ext>
            </a:extLst>
          </a:blip>
          <a:srcRect/>
          <a:tile tx="-31750" ty="-31750" sx="40000" sy="40000" flip="none" algn="ctr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单圆角矩形 6"/>
          <p:cNvSpPr/>
          <p:nvPr userDrawn="1"/>
        </p:nvSpPr>
        <p:spPr>
          <a:xfrm>
            <a:off x="-34456" y="1059582"/>
            <a:ext cx="6084168" cy="1982405"/>
          </a:xfrm>
          <a:prstGeom prst="round1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7460" y="1271653"/>
            <a:ext cx="5490645" cy="1558265"/>
          </a:xfrm>
        </p:spPr>
        <p:txBody>
          <a:bodyPr anchor="ctr"/>
          <a:lstStyle>
            <a:lvl1pPr algn="l">
              <a:defRPr sz="4050" b="0" baseline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891319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>
      <p:bgPr>
        <a:blipFill dpi="0" rotWithShape="1">
          <a:blip r:embed="rId2">
            <a:alphaModFix amt="23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Sketch pressure="77"/>
                    </a14:imgEffect>
                  </a14:imgLayer>
                </a14:imgProps>
              </a:ext>
            </a:extLst>
          </a:blip>
          <a:srcRect/>
          <a:tile tx="-31750" ty="-31750" sx="40000" sy="40000" flip="none" algn="ctr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 userDrawn="1"/>
        </p:nvSpPr>
        <p:spPr>
          <a:xfrm>
            <a:off x="571472" y="589345"/>
            <a:ext cx="8143932" cy="1982405"/>
          </a:xfrm>
          <a:prstGeom prst="roundRect">
            <a:avLst>
              <a:gd name="adj" fmla="val 6209"/>
            </a:avLst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757238" y="735546"/>
            <a:ext cx="7772400" cy="1674186"/>
          </a:xfrm>
        </p:spPr>
        <p:txBody>
          <a:bodyPr anchor="t"/>
          <a:lstStyle>
            <a:lvl1pPr algn="ctr">
              <a:defRPr sz="2100" b="0" baseline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443038" y="2895786"/>
            <a:ext cx="6400800" cy="1404156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 baseline="0">
                <a:solidFill>
                  <a:schemeClr val="tx1"/>
                </a:solidFill>
                <a:latin typeface="Cambria" pitchFamily="18" charset="0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14" name="矩形 13"/>
          <p:cNvSpPr/>
          <p:nvPr userDrawn="1"/>
        </p:nvSpPr>
        <p:spPr>
          <a:xfrm>
            <a:off x="-36512" y="4948014"/>
            <a:ext cx="9216000" cy="216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</p:spTree>
    <p:extLst>
      <p:ext uri="{BB962C8B-B14F-4D97-AF65-F5344CB8AC3E}">
        <p14:creationId xmlns:p14="http://schemas.microsoft.com/office/powerpoint/2010/main" val="684418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0" name="页脚占位符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18ED7-1FAF-4BEC-A906-EB6564C334E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26728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" name="日期占位符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1" name="页脚占位符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2" name="灯片编号占位符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18ED7-1FAF-4BEC-A906-EB6564C334E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64611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9" name="日期占位符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0" name="页脚占位符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18ED7-1FAF-4BEC-A906-EB6564C334E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33399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18ED7-1FAF-4BEC-A906-EB6564C334E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37855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流程图: 延期 21"/>
          <p:cNvSpPr/>
          <p:nvPr userDrawn="1"/>
        </p:nvSpPr>
        <p:spPr>
          <a:xfrm rot="16200000">
            <a:off x="4420251" y="419751"/>
            <a:ext cx="303498" cy="9144000"/>
          </a:xfrm>
          <a:prstGeom prst="flowChartDelay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/>
          </a:p>
        </p:txBody>
      </p:sp>
      <p:sp>
        <p:nvSpPr>
          <p:cNvPr id="20" name="矩形 19"/>
          <p:cNvSpPr/>
          <p:nvPr userDrawn="1"/>
        </p:nvSpPr>
        <p:spPr>
          <a:xfrm>
            <a:off x="0" y="0"/>
            <a:ext cx="9144000" cy="594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107504" y="105708"/>
            <a:ext cx="6817128" cy="4138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07504" y="845073"/>
            <a:ext cx="8784976" cy="39409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107504" y="4948014"/>
            <a:ext cx="2026096" cy="189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aseline="0">
                <a:solidFill>
                  <a:schemeClr val="tx1">
                    <a:tint val="75000"/>
                  </a:schemeClr>
                </a:solidFill>
                <a:latin typeface="Tahoma" pitchFamily="34" charset="0"/>
                <a:ea typeface="新宋体" pitchFamily="49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6012160" y="4925087"/>
            <a:ext cx="2895600" cy="19548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aseline="0">
                <a:solidFill>
                  <a:schemeClr val="tx1">
                    <a:tint val="75000"/>
                  </a:schemeClr>
                </a:solidFill>
                <a:latin typeface="Tahoma" pitchFamily="34" charset="0"/>
                <a:ea typeface="微软雅黑" pitchFamily="34" charset="-122"/>
              </a:defRPr>
            </a:lvl1pPr>
          </a:lstStyle>
          <a:p>
            <a:endParaRPr lang="zh-CN" altLang="en-US" dirty="0"/>
          </a:p>
        </p:txBody>
      </p:sp>
      <p:pic>
        <p:nvPicPr>
          <p:cNvPr id="1026" name="Picture 2" descr="C:\Users\Administrator\Desktop\REINS.png"/>
          <p:cNvPicPr>
            <a:picLocks noChangeAspect="1" noChangeArrowheads="1"/>
          </p:cNvPicPr>
          <p:nvPr userDrawn="1"/>
        </p:nvPicPr>
        <p:blipFill>
          <a:blip r:embed="rId8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4816" y="56257"/>
            <a:ext cx="1691680" cy="355253"/>
          </a:xfrm>
          <a:prstGeom prst="rect">
            <a:avLst/>
          </a:prstGeom>
          <a:noFill/>
          <a:ln w="9525">
            <a:noFill/>
            <a:prstDash val="soli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/>
          <p:cNvSpPr txBox="1"/>
          <p:nvPr userDrawn="1"/>
        </p:nvSpPr>
        <p:spPr>
          <a:xfrm>
            <a:off x="6876256" y="400404"/>
            <a:ext cx="2232248" cy="196208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zh-CN" sz="675" dirty="0" err="1">
                <a:solidFill>
                  <a:schemeClr val="bg1"/>
                </a:solidFill>
                <a:effectLst/>
                <a:latin typeface="Cambria" pitchFamily="18" charset="0"/>
              </a:rPr>
              <a:t>REliable</a:t>
            </a:r>
            <a:r>
              <a:rPr lang="en-US" altLang="zh-CN" sz="675" dirty="0">
                <a:solidFill>
                  <a:schemeClr val="bg1"/>
                </a:solidFill>
                <a:effectLst/>
                <a:latin typeface="Cambria" pitchFamily="18" charset="0"/>
              </a:rPr>
              <a:t>, </a:t>
            </a:r>
            <a:r>
              <a:rPr lang="en-US" altLang="zh-CN" sz="675" dirty="0" err="1">
                <a:solidFill>
                  <a:schemeClr val="bg1"/>
                </a:solidFill>
                <a:effectLst/>
                <a:latin typeface="Cambria" pitchFamily="18" charset="0"/>
              </a:rPr>
              <a:t>INtelligent</a:t>
            </a:r>
            <a:r>
              <a:rPr lang="en-US" altLang="zh-CN" sz="675" baseline="0" dirty="0">
                <a:solidFill>
                  <a:schemeClr val="bg1"/>
                </a:solidFill>
                <a:effectLst/>
                <a:latin typeface="Cambria" pitchFamily="18" charset="0"/>
              </a:rPr>
              <a:t> &amp; Scalable Systems</a:t>
            </a:r>
            <a:endParaRPr lang="zh-CN" altLang="en-US" sz="675" dirty="0">
              <a:solidFill>
                <a:schemeClr val="bg1"/>
              </a:solidFill>
              <a:effectLst/>
              <a:latin typeface="Cambria" pitchFamily="18" charset="0"/>
            </a:endParaRPr>
          </a:p>
        </p:txBody>
      </p:sp>
      <p:sp>
        <p:nvSpPr>
          <p:cNvPr id="31" name="矩形 30"/>
          <p:cNvSpPr/>
          <p:nvPr userDrawn="1"/>
        </p:nvSpPr>
        <p:spPr>
          <a:xfrm>
            <a:off x="6191250" y="575073"/>
            <a:ext cx="2952750" cy="10715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zh-CN" altLang="en-US" sz="600" dirty="0">
                <a:latin typeface="微软雅黑" pitchFamily="34" charset="-122"/>
                <a:ea typeface="微软雅黑" pitchFamily="34" charset="-122"/>
              </a:rPr>
              <a:t>                               </a:t>
            </a:r>
            <a:endParaRPr lang="zh-CN" altLang="en-US" sz="600" dirty="0">
              <a:solidFill>
                <a:schemeClr val="bg1"/>
              </a:solidFill>
              <a:effectLst/>
              <a:latin typeface="Cambria" pitchFamily="18" charset="0"/>
            </a:endParaRPr>
          </a:p>
        </p:txBody>
      </p:sp>
      <p:sp>
        <p:nvSpPr>
          <p:cNvPr id="32" name="矩形 31"/>
          <p:cNvSpPr/>
          <p:nvPr userDrawn="1"/>
        </p:nvSpPr>
        <p:spPr>
          <a:xfrm>
            <a:off x="4643438" y="575073"/>
            <a:ext cx="1619250" cy="10715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6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3" name="矩形 32"/>
          <p:cNvSpPr/>
          <p:nvPr userDrawn="1"/>
        </p:nvSpPr>
        <p:spPr>
          <a:xfrm>
            <a:off x="3286125" y="575073"/>
            <a:ext cx="1403350" cy="10715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6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4" name="矩形 33"/>
          <p:cNvSpPr/>
          <p:nvPr userDrawn="1"/>
        </p:nvSpPr>
        <p:spPr>
          <a:xfrm>
            <a:off x="2143125" y="575073"/>
            <a:ext cx="1187450" cy="10715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6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5" name="矩形 34"/>
          <p:cNvSpPr/>
          <p:nvPr userDrawn="1"/>
        </p:nvSpPr>
        <p:spPr>
          <a:xfrm>
            <a:off x="1214438" y="575073"/>
            <a:ext cx="971550" cy="10715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6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6" name="矩形 35"/>
          <p:cNvSpPr/>
          <p:nvPr userDrawn="1"/>
        </p:nvSpPr>
        <p:spPr>
          <a:xfrm>
            <a:off x="500063" y="575073"/>
            <a:ext cx="755650" cy="10715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6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7" name="矩形 36"/>
          <p:cNvSpPr/>
          <p:nvPr userDrawn="1"/>
        </p:nvSpPr>
        <p:spPr>
          <a:xfrm>
            <a:off x="0" y="573882"/>
            <a:ext cx="539750" cy="10834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6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4067944" y="4894009"/>
            <a:ext cx="1008112" cy="2341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0" b="1" baseline="0">
                <a:solidFill>
                  <a:schemeClr val="bg1"/>
                </a:solidFill>
                <a:latin typeface="Tahoma" pitchFamily="34" charset="0"/>
                <a:ea typeface="微软雅黑" pitchFamily="34" charset="-122"/>
              </a:defRPr>
            </a:lvl1pPr>
          </a:lstStyle>
          <a:p>
            <a:fld id="{CB818ED7-1FAF-4BEC-A906-EB6564C334E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29226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49" r:id="rId2"/>
    <p:sldLayoutId id="2147483650" r:id="rId3"/>
    <p:sldLayoutId id="2147483653" r:id="rId4"/>
    <p:sldLayoutId id="2147483654" r:id="rId5"/>
    <p:sldLayoutId id="2147483655" r:id="rId6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hdr="0" ftr="0" dt="0"/>
  <p:txStyles>
    <p:titleStyle>
      <a:lvl1pPr algn="l" defTabSz="685800" rtl="0" eaLnBrk="1" latinLnBrk="0" hangingPunct="1">
        <a:spcBef>
          <a:spcPct val="0"/>
        </a:spcBef>
        <a:buNone/>
        <a:defRPr sz="2400" b="0" kern="1200" baseline="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Tahoma" pitchFamily="34" charset="0"/>
          <a:ea typeface="微软雅黑" pitchFamily="34" charset="-122"/>
          <a:cs typeface="Tahoma" pitchFamily="34" charset="0"/>
        </a:defRPr>
      </a:lvl1pPr>
    </p:titleStyle>
    <p:bodyStyle>
      <a:lvl1pPr marL="257175" indent="-257175" algn="l" defTabSz="685800" rtl="0" eaLnBrk="1" latinLnBrk="0" hangingPunct="1">
        <a:spcBef>
          <a:spcPct val="20000"/>
        </a:spcBef>
        <a:buFont typeface="Arial" pitchFamily="34" charset="0"/>
        <a:buChar char="•"/>
        <a:defRPr sz="1800" kern="1200" baseline="0">
          <a:solidFill>
            <a:schemeClr val="tx1"/>
          </a:solidFill>
          <a:latin typeface="Cambria" pitchFamily="18" charset="0"/>
          <a:ea typeface="新宋体" pitchFamily="49" charset="-122"/>
          <a:cs typeface="+mn-cs"/>
        </a:defRPr>
      </a:lvl1pPr>
      <a:lvl2pPr marL="557213" indent="-214313" algn="l" defTabSz="685800" rtl="0" eaLnBrk="1" latinLnBrk="0" hangingPunct="1">
        <a:spcBef>
          <a:spcPct val="20000"/>
        </a:spcBef>
        <a:buFont typeface="Arial" pitchFamily="34" charset="0"/>
        <a:buChar char="–"/>
        <a:defRPr sz="1500" kern="1200" baseline="0">
          <a:solidFill>
            <a:schemeClr val="tx1"/>
          </a:solidFill>
          <a:latin typeface="Cambria" pitchFamily="18" charset="0"/>
          <a:ea typeface="新宋体" pitchFamily="49" charset="-122"/>
          <a:cs typeface="+mn-cs"/>
        </a:defRPr>
      </a:lvl2pPr>
      <a:lvl3pPr marL="8572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350" kern="1200" baseline="0">
          <a:solidFill>
            <a:schemeClr val="tx1"/>
          </a:solidFill>
          <a:latin typeface="Cambria" pitchFamily="18" charset="0"/>
          <a:ea typeface="新宋体" pitchFamily="49" charset="-122"/>
          <a:cs typeface="+mn-cs"/>
        </a:defRPr>
      </a:lvl3pPr>
      <a:lvl4pPr marL="1200150" indent="-171450" algn="l" defTabSz="685800" rtl="0" eaLnBrk="1" latinLnBrk="0" hangingPunct="1">
        <a:spcBef>
          <a:spcPct val="20000"/>
        </a:spcBef>
        <a:buFont typeface="Arial" pitchFamily="34" charset="0"/>
        <a:buChar char="–"/>
        <a:defRPr sz="1200" kern="1200" baseline="0">
          <a:solidFill>
            <a:schemeClr val="tx1"/>
          </a:solidFill>
          <a:latin typeface="Cambria" pitchFamily="18" charset="0"/>
          <a:ea typeface="新宋体" pitchFamily="49" charset="-122"/>
          <a:cs typeface="+mn-cs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itchFamily="34" charset="0"/>
        <a:buChar char="»"/>
        <a:defRPr sz="1200" kern="1200" baseline="0">
          <a:solidFill>
            <a:schemeClr val="tx1"/>
          </a:solidFill>
          <a:latin typeface="Cambria" pitchFamily="18" charset="0"/>
          <a:ea typeface="新宋体" pitchFamily="49" charset="-122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://reins.se.sjtu.edu.cn/~chenhp" TargetMode="Externa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hadoop.apache.org/docs/stable/hadoop-project-dist/hadoop-common/filesystem/model.html#Paths_and_Path_Elements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hadoop.apache.org/docs/stable/hadoop-project-dist/hadoop-hdfs/HdfsSnapshots.html" TargetMode="External"/><Relationship Id="rId4" Type="http://schemas.openxmlformats.org/officeDocument/2006/relationships/hyperlink" Target="https://hadoop.apache.org/docs/stable/hadoop-project-dist/hadoop-hdfs/TransparentEncryption.html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hadoop.apache.org/docs/stable/hadoop-project-dist/hadoop-common/RackAwareness.html" TargetMode="Externa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hadoop.apache.org/docs/stable/hadoop-project-dist/hadoop-hdfs/HdfsSnapshots.html" TargetMode="Externa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hadoop.apache.org/docs/stable/hadoop-project-dist/hadoop-hdfs/LibHdfs.html" TargetMode="External"/><Relationship Id="rId2" Type="http://schemas.openxmlformats.org/officeDocument/2006/relationships/hyperlink" Target="http://hadoop.apache.org/docs/current/api/" TargetMode="Externa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hadoop.apache.org/docs/stable/hadoop-project-dist/hadoop-hdfs/HdfsNfsGateway.html" TargetMode="External"/><Relationship Id="rId4" Type="http://schemas.openxmlformats.org/officeDocument/2006/relationships/hyperlink" Target="https://hadoop.apache.org/docs/stable/hadoop-project-dist/hadoop-hdfs/WebHDFS.html" TargetMode="Externa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s://hadoop.apache.org/docs/stable/hadoop-project-dist/hadoop-common/FileSystemShell.html" TargetMode="Externa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s://hadoop.apache.org/docs/stable/hadoop-project-dist/hadoop-common/FileSystemShell.html#rm" TargetMode="Externa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csdn.net/qq_39622065/article/details/86600322" TargetMode="External"/><Relationship Id="rId2" Type="http://schemas.openxmlformats.org/officeDocument/2006/relationships/hyperlink" Target="https://hadoop.apache.org/docs/stable/hadoop-project-dist/hadoop-hdfs/HdfsDesign.html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cnblogs.com/chenligeng/p/9348120.html" TargetMode="Externa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hadoop.apache.org/docs/stable/hadoop-project-dist/hadoop-hdfs/HdfsQuotaAdminGuide.html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hadoop.apache.org/docs/stable/hadoop-project-dist/hadoop-hdfs/HdfsPermissionsGuide.htm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 anchor="ctr"/>
          <a:lstStyle/>
          <a:p>
            <a:r>
              <a:rPr lang="en-US" altLang="zh-CN" sz="2400" dirty="0"/>
              <a:t>Architecture of Enterprise Applications 27 </a:t>
            </a:r>
            <a:br>
              <a:rPr lang="en-US" altLang="zh-CN" sz="2400" dirty="0"/>
            </a:br>
            <a:r>
              <a:rPr lang="en-US" altLang="zh-CN" sz="2400" dirty="0"/>
              <a:t>HDFS</a:t>
            </a:r>
            <a:br>
              <a:rPr lang="en-US" altLang="zh-CN" sz="2400" dirty="0"/>
            </a:br>
            <a:endParaRPr lang="zh-CN" altLang="en-US" sz="1350" i="1" dirty="0">
              <a:solidFill>
                <a:schemeClr val="tx1"/>
              </a:solidFill>
              <a:effectLst/>
              <a:latin typeface="Times New Roman" pitchFamily="18" charset="0"/>
              <a:ea typeface="幼圆" pitchFamily="49" charset="-122"/>
              <a:cs typeface="Times New Roman" pitchFamily="18" charset="0"/>
            </a:endParaRPr>
          </a:p>
        </p:txBody>
      </p:sp>
      <p:sp>
        <p:nvSpPr>
          <p:cNvPr id="4" name="副标题 3"/>
          <p:cNvSpPr>
            <a:spLocks noGrp="1"/>
          </p:cNvSpPr>
          <p:nvPr>
            <p:ph type="subTitle" idx="1"/>
          </p:nvPr>
        </p:nvSpPr>
        <p:spPr>
          <a:xfrm>
            <a:off x="2225279" y="2895786"/>
            <a:ext cx="4800600" cy="1836204"/>
          </a:xfrm>
        </p:spPr>
        <p:txBody>
          <a:bodyPr>
            <a:normAutofit/>
          </a:bodyPr>
          <a:lstStyle/>
          <a:p>
            <a:r>
              <a:rPr lang="en-US" altLang="zh-CN" b="1" dirty="0"/>
              <a:t>Haopeng Chen</a:t>
            </a:r>
          </a:p>
          <a:p>
            <a:endParaRPr lang="en-US" altLang="zh-CN" dirty="0"/>
          </a:p>
          <a:p>
            <a:r>
              <a:rPr lang="en-US" altLang="zh-CN" sz="1350" b="1" i="1" dirty="0" err="1"/>
              <a:t>RE</a:t>
            </a:r>
            <a:r>
              <a:rPr lang="en-US" altLang="zh-CN" i="1" dirty="0" err="1"/>
              <a:t>liable</a:t>
            </a:r>
            <a:r>
              <a:rPr lang="en-US" altLang="zh-CN" i="1" dirty="0"/>
              <a:t>, </a:t>
            </a:r>
            <a:r>
              <a:rPr lang="en-US" altLang="zh-CN" sz="1350" b="1" i="1" dirty="0" err="1"/>
              <a:t>IN</a:t>
            </a:r>
            <a:r>
              <a:rPr lang="en-US" altLang="zh-CN" i="1" dirty="0" err="1"/>
              <a:t>telligent</a:t>
            </a:r>
            <a:r>
              <a:rPr lang="en-US" altLang="zh-CN" i="1" dirty="0"/>
              <a:t> and </a:t>
            </a:r>
            <a:r>
              <a:rPr lang="en-US" altLang="zh-CN" sz="1350" b="1" i="1" dirty="0"/>
              <a:t>S</a:t>
            </a:r>
            <a:r>
              <a:rPr lang="en-US" altLang="zh-CN" i="1" dirty="0"/>
              <a:t>calable Systems Group (</a:t>
            </a:r>
            <a:r>
              <a:rPr lang="en-US" altLang="zh-CN" b="1" i="1" dirty="0"/>
              <a:t>REINS</a:t>
            </a:r>
            <a:r>
              <a:rPr lang="en-US" altLang="zh-CN" i="1" dirty="0"/>
              <a:t>)</a:t>
            </a:r>
          </a:p>
          <a:p>
            <a:r>
              <a:rPr lang="en-US" altLang="zh-CN" dirty="0"/>
              <a:t>Shanghai Jiao Tong University</a:t>
            </a:r>
          </a:p>
          <a:p>
            <a:r>
              <a:rPr lang="en-US" altLang="zh-CN" dirty="0"/>
              <a:t>Shanghai, China</a:t>
            </a:r>
          </a:p>
          <a:p>
            <a:r>
              <a:rPr lang="en-US" altLang="zh-CN" u="sng" dirty="0">
                <a:hlinkClick r:id="rId2"/>
              </a:rPr>
              <a:t>http://reins.se.sjtu.edu.cn/~chenhp</a:t>
            </a:r>
            <a:r>
              <a:rPr lang="en-US" altLang="zh-CN" dirty="0"/>
              <a:t> </a:t>
            </a:r>
          </a:p>
          <a:p>
            <a:r>
              <a:rPr lang="en-US" altLang="zh-CN" dirty="0"/>
              <a:t>e-mail: chen-hp@sjtu.edu.cn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75121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128B41-0BA2-EF42-8F90-8F199D7AB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File</a:t>
            </a:r>
            <a:r>
              <a:rPr kumimoji="1" lang="zh-CN" altLang="en-US" dirty="0"/>
              <a:t> </a:t>
            </a:r>
            <a:r>
              <a:rPr kumimoji="1" lang="en-US" altLang="zh-CN" dirty="0"/>
              <a:t>System</a:t>
            </a:r>
            <a:r>
              <a:rPr kumimoji="1" lang="zh-CN" altLang="en-US" dirty="0"/>
              <a:t> </a:t>
            </a:r>
            <a:r>
              <a:rPr kumimoji="1" lang="en-US" altLang="zh-CN" dirty="0"/>
              <a:t>Namespace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3781384-9F7A-E64E-9107-9BCD3070C9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While HDFS follows </a:t>
            </a:r>
            <a:r>
              <a:rPr lang="en-US" altLang="zh-CN" dirty="0">
                <a:hlinkClick r:id="rId3"/>
              </a:rPr>
              <a:t>naming convention of the FileSystem</a:t>
            </a:r>
            <a:r>
              <a:rPr lang="en-US" altLang="zh-CN" dirty="0"/>
              <a:t>, some paths and names (e.g. /.reserved and .snapshot ) are reserved. </a:t>
            </a:r>
          </a:p>
          <a:p>
            <a:pPr lvl="1"/>
            <a:r>
              <a:rPr lang="en-US" altLang="zh-CN" dirty="0"/>
              <a:t>Features such as </a:t>
            </a:r>
            <a:r>
              <a:rPr lang="en-US" altLang="zh-CN" dirty="0">
                <a:hlinkClick r:id="rId4"/>
              </a:rPr>
              <a:t>transparent encryption</a:t>
            </a:r>
            <a:r>
              <a:rPr lang="en-US" altLang="zh-CN" dirty="0"/>
              <a:t> and </a:t>
            </a:r>
            <a:r>
              <a:rPr lang="en-US" altLang="zh-CN" dirty="0">
                <a:hlinkClick r:id="rId5"/>
              </a:rPr>
              <a:t>snapshot</a:t>
            </a:r>
            <a:r>
              <a:rPr lang="en-US" altLang="zh-CN" dirty="0"/>
              <a:t> use reserved paths.</a:t>
            </a:r>
          </a:p>
          <a:p>
            <a:endParaRPr lang="en-US" altLang="zh-CN" dirty="0"/>
          </a:p>
          <a:p>
            <a:r>
              <a:rPr lang="en-US" altLang="zh-CN" dirty="0"/>
              <a:t>The </a:t>
            </a:r>
            <a:r>
              <a:rPr lang="en-US" altLang="zh-CN" dirty="0" err="1">
                <a:solidFill>
                  <a:srgbClr val="FF0000"/>
                </a:solidFill>
              </a:rPr>
              <a:t>NameNode</a:t>
            </a:r>
            <a:r>
              <a:rPr lang="en-US" altLang="zh-CN" dirty="0"/>
              <a:t> maintains the file system namespace. </a:t>
            </a:r>
          </a:p>
          <a:p>
            <a:pPr lvl="1"/>
            <a:r>
              <a:rPr lang="en-US" altLang="zh-CN" dirty="0"/>
              <a:t>Any change to the file system namespace or its properties is recorded by the </a:t>
            </a:r>
            <a:r>
              <a:rPr lang="en-US" altLang="zh-CN" dirty="0" err="1"/>
              <a:t>NameNode</a:t>
            </a:r>
            <a:r>
              <a:rPr lang="en-US" altLang="zh-CN" dirty="0"/>
              <a:t>. </a:t>
            </a:r>
          </a:p>
          <a:p>
            <a:pPr lvl="1"/>
            <a:r>
              <a:rPr lang="en-US" altLang="zh-CN" dirty="0"/>
              <a:t>An application can specify </a:t>
            </a:r>
            <a:r>
              <a:rPr lang="en-US" altLang="zh-CN" dirty="0">
                <a:solidFill>
                  <a:srgbClr val="FF0000"/>
                </a:solidFill>
              </a:rPr>
              <a:t>the number of replicas </a:t>
            </a:r>
            <a:r>
              <a:rPr lang="en-US" altLang="zh-CN" dirty="0"/>
              <a:t>of a file that should be maintained by HDFS. </a:t>
            </a:r>
          </a:p>
          <a:p>
            <a:pPr lvl="1"/>
            <a:r>
              <a:rPr lang="en-US" altLang="zh-CN" dirty="0"/>
              <a:t>The number of copies of a file is called the </a:t>
            </a:r>
            <a:r>
              <a:rPr lang="en-US" altLang="zh-CN" dirty="0">
                <a:solidFill>
                  <a:srgbClr val="FF0000"/>
                </a:solidFill>
              </a:rPr>
              <a:t>replication factor </a:t>
            </a:r>
            <a:r>
              <a:rPr lang="en-US" altLang="zh-CN" dirty="0"/>
              <a:t>of that file. This information is stored by the </a:t>
            </a:r>
            <a:r>
              <a:rPr lang="en-US" altLang="zh-CN" dirty="0" err="1"/>
              <a:t>NameNode</a:t>
            </a:r>
            <a:r>
              <a:rPr lang="en-US" altLang="zh-CN" dirty="0"/>
              <a:t>.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3DA6413-3459-664E-8D8F-FDF5954B5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18ED7-1FAF-4BEC-A906-EB6564C334EB}" type="slidenum">
              <a:rPr lang="zh-CN" altLang="en-US" smtClean="0"/>
              <a:pPr/>
              <a:t>10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4068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5D5FB9-0DDE-2948-8BFA-4A63AE871C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Data</a:t>
            </a:r>
            <a:r>
              <a:rPr kumimoji="1" lang="zh-CN" altLang="en-US" dirty="0"/>
              <a:t> </a:t>
            </a:r>
            <a:r>
              <a:rPr kumimoji="1" lang="en-US" altLang="zh-CN" dirty="0"/>
              <a:t>Replication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827431C-B5A4-144B-B9E8-2D201451AC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HDFS is designed to reliably store very large files </a:t>
            </a:r>
            <a:r>
              <a:rPr lang="en-US" altLang="zh-CN" dirty="0">
                <a:solidFill>
                  <a:srgbClr val="FF0000"/>
                </a:solidFill>
              </a:rPr>
              <a:t>across machines </a:t>
            </a:r>
            <a:r>
              <a:rPr lang="en-US" altLang="zh-CN" dirty="0"/>
              <a:t>in a large cluster. </a:t>
            </a:r>
          </a:p>
          <a:p>
            <a:pPr lvl="1"/>
            <a:r>
              <a:rPr lang="en-US" altLang="zh-CN" dirty="0"/>
              <a:t>It stores each file as </a:t>
            </a:r>
            <a:r>
              <a:rPr lang="en-US" altLang="zh-CN" dirty="0">
                <a:solidFill>
                  <a:srgbClr val="FF0000"/>
                </a:solidFill>
              </a:rPr>
              <a:t>a sequence of blocks</a:t>
            </a:r>
            <a:r>
              <a:rPr lang="en-US" altLang="zh-CN" dirty="0"/>
              <a:t>. </a:t>
            </a:r>
          </a:p>
          <a:p>
            <a:pPr lvl="1"/>
            <a:r>
              <a:rPr lang="en-US" altLang="zh-CN" dirty="0"/>
              <a:t>The blocks of a file are replicated for fault tolerance. </a:t>
            </a:r>
          </a:p>
          <a:p>
            <a:pPr lvl="1"/>
            <a:r>
              <a:rPr lang="en-US" altLang="zh-CN" dirty="0"/>
              <a:t>The block size and replication factor are </a:t>
            </a:r>
            <a:r>
              <a:rPr lang="en-US" altLang="zh-CN" dirty="0">
                <a:solidFill>
                  <a:srgbClr val="FF0000"/>
                </a:solidFill>
              </a:rPr>
              <a:t>configurable per file</a:t>
            </a:r>
            <a:r>
              <a:rPr lang="en-US" altLang="zh-CN" dirty="0"/>
              <a:t>.</a:t>
            </a:r>
          </a:p>
          <a:p>
            <a:r>
              <a:rPr lang="en-US" altLang="zh-CN" dirty="0"/>
              <a:t>All blocks in a file except the last block are the same size, </a:t>
            </a:r>
          </a:p>
          <a:p>
            <a:pPr lvl="1"/>
            <a:r>
              <a:rPr lang="en-US" altLang="zh-CN" dirty="0"/>
              <a:t>while users can start a new block without filling out the last block to the configured block size after the support for variable length block was added to append and </a:t>
            </a:r>
            <a:r>
              <a:rPr lang="en-US" altLang="zh-CN" dirty="0" err="1"/>
              <a:t>hsync</a:t>
            </a:r>
            <a:r>
              <a:rPr lang="en-US" altLang="zh-CN" dirty="0"/>
              <a:t>.</a:t>
            </a:r>
          </a:p>
          <a:p>
            <a:r>
              <a:rPr lang="en-US" altLang="zh-CN" dirty="0"/>
              <a:t>An application can specify </a:t>
            </a:r>
            <a:r>
              <a:rPr lang="en-US" altLang="zh-CN" dirty="0">
                <a:solidFill>
                  <a:srgbClr val="FF0000"/>
                </a:solidFill>
              </a:rPr>
              <a:t>the number of replicas of a file</a:t>
            </a:r>
            <a:r>
              <a:rPr lang="en-US" altLang="zh-CN" dirty="0"/>
              <a:t>. </a:t>
            </a:r>
          </a:p>
          <a:p>
            <a:pPr lvl="1"/>
            <a:r>
              <a:rPr lang="en-US" altLang="zh-CN" dirty="0"/>
              <a:t>The replication factor can be specified at file creation time and can be changed later. </a:t>
            </a:r>
          </a:p>
          <a:p>
            <a:pPr lvl="1"/>
            <a:r>
              <a:rPr lang="en-US" altLang="zh-CN" dirty="0"/>
              <a:t>Files in HDFS are write-once (except for appends and truncates) and have </a:t>
            </a:r>
            <a:r>
              <a:rPr lang="en-US" altLang="zh-CN" dirty="0">
                <a:solidFill>
                  <a:srgbClr val="FF0000"/>
                </a:solidFill>
              </a:rPr>
              <a:t>strictly one writer </a:t>
            </a:r>
            <a:r>
              <a:rPr lang="en-US" altLang="zh-CN" dirty="0"/>
              <a:t>at any time.</a:t>
            </a:r>
          </a:p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48D67C7-BC69-DC45-B746-DD51BD7B77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18ED7-1FAF-4BEC-A906-EB6564C334EB}" type="slidenum">
              <a:rPr lang="zh-CN" altLang="en-US" smtClean="0"/>
              <a:pPr/>
              <a:t>11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35581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FE98D28-C762-AA42-BE92-994A3451F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Data</a:t>
            </a:r>
            <a:r>
              <a:rPr kumimoji="1" lang="zh-CN" altLang="en-US" dirty="0"/>
              <a:t> </a:t>
            </a:r>
            <a:r>
              <a:rPr kumimoji="1" lang="en-US" altLang="zh-CN" dirty="0"/>
              <a:t>Replication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6C0B3B0-07E0-F44E-9C65-FD9A168C8F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The </a:t>
            </a:r>
            <a:r>
              <a:rPr lang="en-US" altLang="zh-CN" dirty="0" err="1"/>
              <a:t>NameNode</a:t>
            </a:r>
            <a:r>
              <a:rPr lang="en-US" altLang="zh-CN" dirty="0"/>
              <a:t> </a:t>
            </a:r>
          </a:p>
          <a:p>
            <a:pPr lvl="1"/>
            <a:r>
              <a:rPr lang="en-US" altLang="zh-CN" dirty="0"/>
              <a:t>makes all decisions regarding replication of blocks. </a:t>
            </a:r>
          </a:p>
          <a:p>
            <a:pPr lvl="1"/>
            <a:r>
              <a:rPr lang="en-US" altLang="zh-CN" dirty="0"/>
              <a:t>It periodically receives a Heartbeat and a </a:t>
            </a:r>
            <a:r>
              <a:rPr lang="en-US" altLang="zh-CN" dirty="0" err="1"/>
              <a:t>Blockreport</a:t>
            </a:r>
            <a:r>
              <a:rPr lang="en-US" altLang="zh-CN" dirty="0"/>
              <a:t> from each of the </a:t>
            </a:r>
            <a:r>
              <a:rPr lang="en-US" altLang="zh-CN" dirty="0" err="1"/>
              <a:t>DataNodes</a:t>
            </a:r>
            <a:r>
              <a:rPr lang="en-US" altLang="zh-CN" dirty="0"/>
              <a:t> in the cluster. </a:t>
            </a:r>
          </a:p>
          <a:p>
            <a:pPr lvl="1"/>
            <a:r>
              <a:rPr lang="en-US" altLang="zh-CN" dirty="0"/>
              <a:t>Receipt of a Heartbeat implies that the </a:t>
            </a:r>
            <a:r>
              <a:rPr lang="en-US" altLang="zh-CN" dirty="0" err="1"/>
              <a:t>DataNode</a:t>
            </a:r>
            <a:r>
              <a:rPr lang="en-US" altLang="zh-CN" dirty="0"/>
              <a:t> is functioning properly. </a:t>
            </a:r>
          </a:p>
          <a:p>
            <a:pPr lvl="1"/>
            <a:r>
              <a:rPr lang="en-US" altLang="zh-CN" dirty="0"/>
              <a:t>A </a:t>
            </a:r>
            <a:r>
              <a:rPr lang="en-US" altLang="zh-CN" dirty="0" err="1"/>
              <a:t>Blockreport</a:t>
            </a:r>
            <a:r>
              <a:rPr lang="en-US" altLang="zh-CN" dirty="0"/>
              <a:t> contains a list of all blocks on a </a:t>
            </a:r>
            <a:r>
              <a:rPr lang="en-US" altLang="zh-CN" dirty="0" err="1"/>
              <a:t>DataNode</a:t>
            </a:r>
            <a:r>
              <a:rPr lang="en-US" altLang="zh-CN" dirty="0"/>
              <a:t>.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7C7DD4C-5DA4-3A40-83EE-F8E0C57E8E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18ED7-1FAF-4BEC-A906-EB6564C334EB}" type="slidenum">
              <a:rPr lang="zh-CN" altLang="en-US" smtClean="0"/>
              <a:pPr/>
              <a:t>12</a:t>
            </a:fld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E9DD315-7D00-014B-B224-D9556A0C2B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7258" y="2358875"/>
            <a:ext cx="4529484" cy="2777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285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0A9864-7EC7-6D47-9008-E73C6B5EEB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Replica</a:t>
            </a:r>
            <a:r>
              <a:rPr kumimoji="1" lang="zh-CN" altLang="en-US" dirty="0"/>
              <a:t> </a:t>
            </a:r>
            <a:r>
              <a:rPr kumimoji="1" lang="en-US" altLang="zh-CN" dirty="0"/>
              <a:t>Placement: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First</a:t>
            </a:r>
            <a:r>
              <a:rPr kumimoji="1" lang="zh-CN" altLang="en-US" dirty="0"/>
              <a:t> </a:t>
            </a:r>
            <a:r>
              <a:rPr kumimoji="1" lang="en-US" altLang="zh-CN" dirty="0"/>
              <a:t>Baby</a:t>
            </a:r>
            <a:r>
              <a:rPr kumimoji="1" lang="zh-CN" altLang="en-US" dirty="0"/>
              <a:t> </a:t>
            </a:r>
            <a:r>
              <a:rPr kumimoji="1" lang="en-US" altLang="zh-CN" dirty="0"/>
              <a:t>Steps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39F580A-6BFB-6442-9EF2-0B7D73BA19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/>
              <a:t>The placement of replicas is critical to HDFS reliability and performance. </a:t>
            </a:r>
          </a:p>
          <a:p>
            <a:pPr lvl="1"/>
            <a:r>
              <a:rPr lang="en-US" altLang="zh-CN" dirty="0"/>
              <a:t>The purpose of a </a:t>
            </a:r>
            <a:r>
              <a:rPr lang="en-US" altLang="zh-CN" dirty="0">
                <a:solidFill>
                  <a:srgbClr val="FF0000"/>
                </a:solidFill>
              </a:rPr>
              <a:t>rack-aware replica placement policy </a:t>
            </a:r>
            <a:r>
              <a:rPr lang="en-US" altLang="zh-CN" dirty="0"/>
              <a:t>is to improve data reliability, availability, and network bandwidth utilization. </a:t>
            </a:r>
          </a:p>
          <a:p>
            <a:r>
              <a:rPr lang="en-US" altLang="zh-CN" dirty="0"/>
              <a:t>Large HDFS instances run on a cluster of computers that commonly spread across many racks. </a:t>
            </a:r>
          </a:p>
          <a:p>
            <a:pPr lvl="1"/>
            <a:r>
              <a:rPr lang="en-US" altLang="zh-CN" dirty="0"/>
              <a:t>Communication between two nodes in different racks has to go through switches. </a:t>
            </a:r>
          </a:p>
          <a:p>
            <a:pPr lvl="1"/>
            <a:r>
              <a:rPr lang="en-US" altLang="zh-CN" dirty="0"/>
              <a:t>In most cases, network bandwidth between machines in the same rack is greater than network bandwidth between machines in different racks.</a:t>
            </a:r>
          </a:p>
          <a:p>
            <a:r>
              <a:rPr lang="en-US" altLang="zh-CN" dirty="0"/>
              <a:t>The </a:t>
            </a:r>
            <a:r>
              <a:rPr lang="en-US" altLang="zh-CN" dirty="0" err="1"/>
              <a:t>NameNode</a:t>
            </a:r>
            <a:r>
              <a:rPr lang="en-US" altLang="zh-CN" dirty="0"/>
              <a:t> determines the rack id each </a:t>
            </a:r>
            <a:r>
              <a:rPr lang="en-US" altLang="zh-CN" dirty="0" err="1"/>
              <a:t>DataNode</a:t>
            </a:r>
            <a:r>
              <a:rPr lang="en-US" altLang="zh-CN" dirty="0"/>
              <a:t> belongs to via the process outlined in </a:t>
            </a:r>
            <a:r>
              <a:rPr lang="en-US" altLang="zh-CN" dirty="0">
                <a:hlinkClick r:id="rId2"/>
              </a:rPr>
              <a:t>Hadoop Rack Awareness</a:t>
            </a:r>
            <a:r>
              <a:rPr lang="en-US" altLang="zh-CN" dirty="0"/>
              <a:t>. </a:t>
            </a:r>
          </a:p>
          <a:p>
            <a:pPr lvl="1"/>
            <a:r>
              <a:rPr lang="en-US" altLang="zh-CN" dirty="0">
                <a:solidFill>
                  <a:srgbClr val="FF0000"/>
                </a:solidFill>
              </a:rPr>
              <a:t>A simple but non-optimal policy is to place replicas on unique racks. </a:t>
            </a:r>
            <a:endParaRPr lang="en-US" altLang="zh-CN" dirty="0"/>
          </a:p>
          <a:p>
            <a:pPr lvl="1"/>
            <a:r>
              <a:rPr lang="en-US" altLang="zh-CN" dirty="0"/>
              <a:t>This policy </a:t>
            </a:r>
            <a:r>
              <a:rPr lang="en-US" altLang="zh-CN" dirty="0">
                <a:solidFill>
                  <a:srgbClr val="FF0000"/>
                </a:solidFill>
              </a:rPr>
              <a:t>evenly distributes replicas </a:t>
            </a:r>
            <a:r>
              <a:rPr lang="en-US" altLang="zh-CN" dirty="0"/>
              <a:t>in the cluster which makes it easy to balance load on component failure. </a:t>
            </a:r>
          </a:p>
          <a:p>
            <a:pPr lvl="1"/>
            <a:r>
              <a:rPr lang="en-US" altLang="zh-CN" dirty="0"/>
              <a:t>However, this policy </a:t>
            </a:r>
            <a:r>
              <a:rPr lang="en-US" altLang="zh-CN" dirty="0">
                <a:solidFill>
                  <a:srgbClr val="FF0000"/>
                </a:solidFill>
              </a:rPr>
              <a:t>increases the cost of writes </a:t>
            </a:r>
            <a:r>
              <a:rPr lang="en-US" altLang="zh-CN" dirty="0"/>
              <a:t>because a write needs to transfer blocks to multiple racks.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590A136-1688-CC4D-A421-465B75CF18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18ED7-1FAF-4BEC-A906-EB6564C334EB}" type="slidenum">
              <a:rPr lang="zh-CN" altLang="en-US" smtClean="0"/>
              <a:pPr/>
              <a:t>13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14585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HDFS: network distance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18ED7-1FAF-4BEC-A906-EB6564C334EB}" type="slidenum">
              <a:rPr lang="zh-CN" altLang="en-US" smtClean="0"/>
              <a:pPr/>
              <a:t>14</a:t>
            </a:fld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765" y="843558"/>
            <a:ext cx="6956469" cy="3941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121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0A9864-7EC7-6D47-9008-E73C6B5EEB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Replica</a:t>
            </a:r>
            <a:r>
              <a:rPr kumimoji="1" lang="zh-CN" altLang="en-US" dirty="0"/>
              <a:t> </a:t>
            </a:r>
            <a:r>
              <a:rPr kumimoji="1" lang="en-US" altLang="zh-CN" dirty="0"/>
              <a:t>Placement: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First</a:t>
            </a:r>
            <a:r>
              <a:rPr kumimoji="1" lang="zh-CN" altLang="en-US" dirty="0"/>
              <a:t> </a:t>
            </a:r>
            <a:r>
              <a:rPr kumimoji="1" lang="en-US" altLang="zh-CN" dirty="0"/>
              <a:t>Baby</a:t>
            </a:r>
            <a:r>
              <a:rPr kumimoji="1" lang="zh-CN" altLang="en-US" dirty="0"/>
              <a:t> </a:t>
            </a:r>
            <a:r>
              <a:rPr kumimoji="1" lang="en-US" altLang="zh-CN" dirty="0"/>
              <a:t>Steps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39F580A-6BFB-6442-9EF2-0B7D73BA19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For the common case, when the replication factor is </a:t>
            </a:r>
            <a:r>
              <a:rPr lang="en-US" altLang="zh-CN" dirty="0">
                <a:solidFill>
                  <a:srgbClr val="FF0000"/>
                </a:solidFill>
              </a:rPr>
              <a:t>three</a:t>
            </a:r>
            <a:r>
              <a:rPr lang="en-US" altLang="zh-CN" dirty="0"/>
              <a:t>, </a:t>
            </a:r>
          </a:p>
          <a:p>
            <a:pPr lvl="1"/>
            <a:r>
              <a:rPr lang="en-US" altLang="zh-CN" dirty="0"/>
              <a:t>HDFS’s placement policy is to put </a:t>
            </a:r>
            <a:r>
              <a:rPr lang="en-US" altLang="zh-CN" dirty="0">
                <a:solidFill>
                  <a:srgbClr val="FF0000"/>
                </a:solidFill>
              </a:rPr>
              <a:t>one replica on the local machine if the writer is on a </a:t>
            </a:r>
            <a:r>
              <a:rPr lang="en-US" altLang="zh-CN" dirty="0" err="1">
                <a:solidFill>
                  <a:srgbClr val="FF0000"/>
                </a:solidFill>
              </a:rPr>
              <a:t>datanode</a:t>
            </a:r>
            <a:r>
              <a:rPr lang="en-US" altLang="zh-CN" dirty="0"/>
              <a:t>, otherwise on a random </a:t>
            </a:r>
            <a:r>
              <a:rPr lang="en-US" altLang="zh-CN" dirty="0" err="1"/>
              <a:t>datanode</a:t>
            </a:r>
            <a:r>
              <a:rPr lang="en-US" altLang="zh-CN" dirty="0"/>
              <a:t> in the same rack as that of the writer, </a:t>
            </a:r>
          </a:p>
          <a:p>
            <a:pPr lvl="1"/>
            <a:r>
              <a:rPr lang="en-US" altLang="zh-CN" dirty="0">
                <a:solidFill>
                  <a:srgbClr val="FF0000"/>
                </a:solidFill>
              </a:rPr>
              <a:t>another replica </a:t>
            </a:r>
            <a:r>
              <a:rPr lang="en-US" altLang="zh-CN" dirty="0"/>
              <a:t>on a node in a different (remote) rack, and </a:t>
            </a:r>
            <a:r>
              <a:rPr lang="en-US" altLang="zh-CN" dirty="0">
                <a:solidFill>
                  <a:srgbClr val="FF0000"/>
                </a:solidFill>
              </a:rPr>
              <a:t>the last </a:t>
            </a:r>
            <a:r>
              <a:rPr lang="en-US" altLang="zh-CN" dirty="0"/>
              <a:t>on a different node in the same remote rack. </a:t>
            </a:r>
          </a:p>
          <a:p>
            <a:r>
              <a:rPr lang="en-US" altLang="zh-CN" dirty="0"/>
              <a:t>If the replication factor is </a:t>
            </a:r>
            <a:r>
              <a:rPr lang="en-US" altLang="zh-CN" dirty="0">
                <a:solidFill>
                  <a:srgbClr val="FF0000"/>
                </a:solidFill>
              </a:rPr>
              <a:t>greater than 3</a:t>
            </a:r>
            <a:r>
              <a:rPr lang="en-US" altLang="zh-CN" dirty="0"/>
              <a:t>, </a:t>
            </a:r>
          </a:p>
          <a:p>
            <a:pPr lvl="1"/>
            <a:r>
              <a:rPr lang="en-US" altLang="zh-CN" dirty="0"/>
              <a:t>the placement of the </a:t>
            </a:r>
            <a:r>
              <a:rPr lang="en-US" altLang="zh-CN" dirty="0">
                <a:solidFill>
                  <a:srgbClr val="FF0000"/>
                </a:solidFill>
              </a:rPr>
              <a:t>4th and following replicas </a:t>
            </a:r>
            <a:r>
              <a:rPr lang="en-US" altLang="zh-CN" dirty="0"/>
              <a:t>are determined </a:t>
            </a:r>
            <a:r>
              <a:rPr lang="en-US" altLang="zh-CN" dirty="0">
                <a:solidFill>
                  <a:srgbClr val="FF0000"/>
                </a:solidFill>
              </a:rPr>
              <a:t>randomly </a:t>
            </a:r>
            <a:r>
              <a:rPr lang="en-US" altLang="zh-CN" dirty="0"/>
              <a:t>while keeping the number of replicas per rack below </a:t>
            </a:r>
            <a:r>
              <a:rPr lang="en-US" altLang="zh-CN" dirty="0">
                <a:solidFill>
                  <a:srgbClr val="FF0000"/>
                </a:solidFill>
              </a:rPr>
              <a:t>the upper limit </a:t>
            </a:r>
            <a:r>
              <a:rPr lang="en-US" altLang="zh-CN" dirty="0"/>
              <a:t>(which is basically (replicas - 1) / racks + 2).</a:t>
            </a:r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590A136-1688-CC4D-A421-465B75CF18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18ED7-1FAF-4BEC-A906-EB6564C334EB}" type="slidenum">
              <a:rPr lang="zh-CN" altLang="en-US" smtClean="0"/>
              <a:pPr/>
              <a:t>15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0640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HDFS: Replicas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18ED7-1FAF-4BEC-A906-EB6564C334EB}" type="slidenum">
              <a:rPr lang="zh-CN" altLang="en-US" smtClean="0"/>
              <a:pPr/>
              <a:t>16</a:t>
            </a:fld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9863" y="1131590"/>
            <a:ext cx="6764273" cy="3511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119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DB276F-DAB8-9246-853B-FA0DE06275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Replica</a:t>
            </a:r>
            <a:r>
              <a:rPr kumimoji="1" lang="zh-CN" altLang="en-US" dirty="0"/>
              <a:t> </a:t>
            </a:r>
            <a:r>
              <a:rPr kumimoji="1" lang="en-US" altLang="zh-CN" dirty="0"/>
              <a:t>Selection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E54040D-819B-0F4D-AC5D-40F1664CB3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To minimize global bandwidth consumption and read latency, </a:t>
            </a:r>
          </a:p>
          <a:p>
            <a:pPr lvl="1"/>
            <a:r>
              <a:rPr lang="en-US" altLang="zh-CN" dirty="0"/>
              <a:t>HDFS tries to satisfy a </a:t>
            </a:r>
            <a:r>
              <a:rPr lang="en-US" altLang="zh-CN" dirty="0">
                <a:solidFill>
                  <a:srgbClr val="FF0000"/>
                </a:solidFill>
              </a:rPr>
              <a:t>read request </a:t>
            </a:r>
            <a:r>
              <a:rPr lang="en-US" altLang="zh-CN" dirty="0"/>
              <a:t>from a replica that is </a:t>
            </a:r>
            <a:r>
              <a:rPr lang="en-US" altLang="zh-CN" dirty="0">
                <a:solidFill>
                  <a:srgbClr val="FF0000"/>
                </a:solidFill>
              </a:rPr>
              <a:t>closest to the reader</a:t>
            </a:r>
            <a:r>
              <a:rPr lang="en-US" altLang="zh-CN" dirty="0"/>
              <a:t>. </a:t>
            </a:r>
          </a:p>
          <a:p>
            <a:pPr lvl="1"/>
            <a:r>
              <a:rPr lang="en-US" altLang="zh-CN" dirty="0"/>
              <a:t>If there exists a replica on the </a:t>
            </a:r>
            <a:r>
              <a:rPr lang="en-US" altLang="zh-CN" dirty="0">
                <a:solidFill>
                  <a:srgbClr val="FF0000"/>
                </a:solidFill>
              </a:rPr>
              <a:t>same rack </a:t>
            </a:r>
            <a:r>
              <a:rPr lang="en-US" altLang="zh-CN" dirty="0"/>
              <a:t>as the reader node, then that replica is preferred to satisfy the read request. </a:t>
            </a:r>
          </a:p>
          <a:p>
            <a:pPr lvl="1"/>
            <a:r>
              <a:rPr lang="en-US" altLang="zh-CN" dirty="0"/>
              <a:t>If HDFS cluster spans multiple data centers, then a replica that is resident in the </a:t>
            </a:r>
            <a:r>
              <a:rPr lang="en-US" altLang="zh-CN" dirty="0">
                <a:solidFill>
                  <a:srgbClr val="FF0000"/>
                </a:solidFill>
              </a:rPr>
              <a:t>local data center is preferred over any remote replica</a:t>
            </a:r>
            <a:r>
              <a:rPr lang="en-US" altLang="zh-CN" dirty="0"/>
              <a:t>.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762D39D-672C-204E-AC38-DC03C8F63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18ED7-1FAF-4BEC-A906-EB6564C334EB}" type="slidenum">
              <a:rPr lang="zh-CN" altLang="en-US" smtClean="0"/>
              <a:pPr/>
              <a:t>17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19397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83EA04-BC19-154A-BB80-6BD952C687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Safemode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A635DE6-6F33-F441-A49D-0EEDEFCE17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On startup, the </a:t>
            </a:r>
            <a:r>
              <a:rPr lang="en-US" altLang="zh-CN" dirty="0" err="1">
                <a:solidFill>
                  <a:srgbClr val="FF0000"/>
                </a:solidFill>
              </a:rPr>
              <a:t>NameNode</a:t>
            </a:r>
            <a:r>
              <a:rPr lang="en-US" altLang="zh-CN" dirty="0"/>
              <a:t> enters a special state called </a:t>
            </a:r>
            <a:r>
              <a:rPr lang="en-US" altLang="zh-CN" dirty="0" err="1">
                <a:solidFill>
                  <a:srgbClr val="FF0000"/>
                </a:solidFill>
              </a:rPr>
              <a:t>Safemode</a:t>
            </a:r>
            <a:r>
              <a:rPr lang="en-US" altLang="zh-CN" dirty="0"/>
              <a:t>. </a:t>
            </a:r>
          </a:p>
          <a:p>
            <a:pPr lvl="1"/>
            <a:r>
              <a:rPr lang="en-US" altLang="zh-CN" dirty="0"/>
              <a:t>Replication of data blocks does </a:t>
            </a:r>
            <a:r>
              <a:rPr lang="en-US" altLang="zh-CN" dirty="0">
                <a:solidFill>
                  <a:srgbClr val="FF0000"/>
                </a:solidFill>
              </a:rPr>
              <a:t>not</a:t>
            </a:r>
            <a:r>
              <a:rPr lang="en-US" altLang="zh-CN" dirty="0"/>
              <a:t> occur when the </a:t>
            </a:r>
            <a:r>
              <a:rPr lang="en-US" altLang="zh-CN" dirty="0" err="1"/>
              <a:t>NameNode</a:t>
            </a:r>
            <a:r>
              <a:rPr lang="en-US" altLang="zh-CN" dirty="0"/>
              <a:t> is in the </a:t>
            </a:r>
            <a:r>
              <a:rPr lang="en-US" altLang="zh-CN" dirty="0" err="1"/>
              <a:t>Safemode</a:t>
            </a:r>
            <a:r>
              <a:rPr lang="en-US" altLang="zh-CN" dirty="0"/>
              <a:t> state. </a:t>
            </a:r>
          </a:p>
          <a:p>
            <a:pPr lvl="1"/>
            <a:r>
              <a:rPr lang="en-US" altLang="zh-CN" dirty="0"/>
              <a:t>The </a:t>
            </a:r>
            <a:r>
              <a:rPr lang="en-US" altLang="zh-CN" dirty="0" err="1"/>
              <a:t>NameNode</a:t>
            </a:r>
            <a:r>
              <a:rPr lang="en-US" altLang="zh-CN" dirty="0"/>
              <a:t> receives </a:t>
            </a:r>
            <a:r>
              <a:rPr lang="en-US" altLang="zh-CN" dirty="0">
                <a:solidFill>
                  <a:srgbClr val="FF0000"/>
                </a:solidFill>
              </a:rPr>
              <a:t>Heartbeat</a:t>
            </a:r>
            <a:r>
              <a:rPr lang="en-US" altLang="zh-CN" dirty="0"/>
              <a:t> and </a:t>
            </a:r>
            <a:r>
              <a:rPr lang="en-US" altLang="zh-CN" dirty="0" err="1">
                <a:solidFill>
                  <a:srgbClr val="FF0000"/>
                </a:solidFill>
              </a:rPr>
              <a:t>Blockreport</a:t>
            </a:r>
            <a:r>
              <a:rPr lang="en-US" altLang="zh-CN" dirty="0"/>
              <a:t> messages from the </a:t>
            </a:r>
            <a:r>
              <a:rPr lang="en-US" altLang="zh-CN" dirty="0" err="1"/>
              <a:t>DataNodes</a:t>
            </a:r>
            <a:r>
              <a:rPr lang="en-US" altLang="zh-CN" dirty="0"/>
              <a:t>. </a:t>
            </a:r>
          </a:p>
          <a:p>
            <a:pPr lvl="1"/>
            <a:r>
              <a:rPr lang="en-US" altLang="zh-CN" dirty="0"/>
              <a:t>A </a:t>
            </a:r>
            <a:r>
              <a:rPr lang="en-US" altLang="zh-CN" dirty="0" err="1"/>
              <a:t>Blockreport</a:t>
            </a:r>
            <a:r>
              <a:rPr lang="en-US" altLang="zh-CN" dirty="0"/>
              <a:t> contains the list of data blocks that a </a:t>
            </a:r>
            <a:r>
              <a:rPr lang="en-US" altLang="zh-CN" dirty="0" err="1"/>
              <a:t>DataNode</a:t>
            </a:r>
            <a:r>
              <a:rPr lang="en-US" altLang="zh-CN" dirty="0"/>
              <a:t> is hosting. </a:t>
            </a:r>
          </a:p>
          <a:p>
            <a:pPr lvl="1"/>
            <a:r>
              <a:rPr lang="en-US" altLang="zh-CN" dirty="0"/>
              <a:t>Each block has a specified </a:t>
            </a:r>
            <a:r>
              <a:rPr lang="en-US" altLang="zh-CN" dirty="0">
                <a:solidFill>
                  <a:srgbClr val="FF0000"/>
                </a:solidFill>
              </a:rPr>
              <a:t>minimum number of replicas</a:t>
            </a:r>
            <a:r>
              <a:rPr lang="en-US" altLang="zh-CN" dirty="0"/>
              <a:t>. </a:t>
            </a:r>
          </a:p>
          <a:p>
            <a:pPr lvl="1"/>
            <a:r>
              <a:rPr lang="en-US" altLang="zh-CN" dirty="0"/>
              <a:t>A block is considered safely replicated when the minimum number of replicas of that data block has checked in with the </a:t>
            </a:r>
            <a:r>
              <a:rPr lang="en-US" altLang="zh-CN" dirty="0" err="1"/>
              <a:t>NameNode</a:t>
            </a:r>
            <a:r>
              <a:rPr lang="en-US" altLang="zh-CN" dirty="0"/>
              <a:t>. </a:t>
            </a:r>
          </a:p>
          <a:p>
            <a:pPr lvl="1"/>
            <a:r>
              <a:rPr lang="en-US" altLang="zh-CN" dirty="0"/>
              <a:t>After </a:t>
            </a:r>
            <a:r>
              <a:rPr lang="en-US" altLang="zh-CN" dirty="0">
                <a:solidFill>
                  <a:srgbClr val="FF0000"/>
                </a:solidFill>
              </a:rPr>
              <a:t>a configurable percentage of safely replicated data blocks </a:t>
            </a:r>
            <a:r>
              <a:rPr lang="en-US" altLang="zh-CN" dirty="0"/>
              <a:t>checks in with the </a:t>
            </a:r>
            <a:r>
              <a:rPr lang="en-US" altLang="zh-CN" dirty="0" err="1"/>
              <a:t>NameNode</a:t>
            </a:r>
            <a:r>
              <a:rPr lang="en-US" altLang="zh-CN" dirty="0"/>
              <a:t> (plus an additional 30 seconds), the </a:t>
            </a:r>
            <a:r>
              <a:rPr lang="en-US" altLang="zh-CN" dirty="0" err="1"/>
              <a:t>NameNode</a:t>
            </a:r>
            <a:r>
              <a:rPr lang="en-US" altLang="zh-CN" dirty="0"/>
              <a:t> exits the </a:t>
            </a:r>
            <a:r>
              <a:rPr lang="en-US" altLang="zh-CN" dirty="0" err="1"/>
              <a:t>Safemode</a:t>
            </a:r>
            <a:r>
              <a:rPr lang="en-US" altLang="zh-CN" dirty="0"/>
              <a:t> state. </a:t>
            </a:r>
          </a:p>
          <a:p>
            <a:pPr lvl="1"/>
            <a:r>
              <a:rPr lang="en-US" altLang="zh-CN" dirty="0"/>
              <a:t>It then determines the list of data blocks (if any) that still have fewer than the specified number of replicas. </a:t>
            </a:r>
          </a:p>
          <a:p>
            <a:pPr lvl="1"/>
            <a:r>
              <a:rPr lang="en-US" altLang="zh-CN" dirty="0"/>
              <a:t>The </a:t>
            </a:r>
            <a:r>
              <a:rPr lang="en-US" altLang="zh-CN" dirty="0" err="1"/>
              <a:t>NameNode</a:t>
            </a:r>
            <a:r>
              <a:rPr lang="en-US" altLang="zh-CN" dirty="0"/>
              <a:t> then replicates these blocks to other </a:t>
            </a:r>
            <a:r>
              <a:rPr lang="en-US" altLang="zh-CN" dirty="0" err="1"/>
              <a:t>DataNodes</a:t>
            </a:r>
            <a:r>
              <a:rPr lang="en-US" altLang="zh-CN" dirty="0"/>
              <a:t>.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4291BD7-BDC2-3E48-9986-DFCE4EF972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18ED7-1FAF-4BEC-A906-EB6564C334EB}" type="slidenum">
              <a:rPr lang="zh-CN" altLang="en-US" smtClean="0"/>
              <a:pPr/>
              <a:t>18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9595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2C57EA-16D8-4240-A64A-2DF1D1046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The Persistence of File System Metadata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FA5D325-CF54-E540-85AC-B1FD321A5D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The HDFS namespace is stored by the </a:t>
            </a:r>
            <a:r>
              <a:rPr lang="en-US" altLang="zh-CN" dirty="0" err="1"/>
              <a:t>NameNode</a:t>
            </a:r>
            <a:r>
              <a:rPr lang="en-US" altLang="zh-CN" dirty="0"/>
              <a:t>. </a:t>
            </a:r>
          </a:p>
          <a:p>
            <a:pPr lvl="1"/>
            <a:r>
              <a:rPr lang="en-US" altLang="zh-CN" dirty="0"/>
              <a:t>The </a:t>
            </a:r>
            <a:r>
              <a:rPr lang="en-US" altLang="zh-CN" dirty="0" err="1"/>
              <a:t>NameNode</a:t>
            </a:r>
            <a:r>
              <a:rPr lang="en-US" altLang="zh-CN" dirty="0"/>
              <a:t> uses a transaction log called the </a:t>
            </a:r>
            <a:r>
              <a:rPr lang="en-US" altLang="zh-CN" dirty="0" err="1">
                <a:solidFill>
                  <a:srgbClr val="FF0000"/>
                </a:solidFill>
              </a:rPr>
              <a:t>EditLog</a:t>
            </a:r>
            <a:r>
              <a:rPr lang="en-US" altLang="zh-CN" dirty="0"/>
              <a:t> to persistently record every change that occurs to file system metadata. </a:t>
            </a:r>
          </a:p>
          <a:p>
            <a:pPr lvl="1"/>
            <a:r>
              <a:rPr lang="en-US" altLang="zh-CN" dirty="0"/>
              <a:t>For example, </a:t>
            </a:r>
            <a:r>
              <a:rPr lang="en-US" altLang="zh-CN" dirty="0">
                <a:solidFill>
                  <a:srgbClr val="FF0000"/>
                </a:solidFill>
              </a:rPr>
              <a:t>creating a new file in HDFS </a:t>
            </a:r>
            <a:r>
              <a:rPr lang="en-US" altLang="zh-CN" dirty="0"/>
              <a:t>causes the </a:t>
            </a:r>
            <a:r>
              <a:rPr lang="en-US" altLang="zh-CN" dirty="0" err="1"/>
              <a:t>NameNode</a:t>
            </a:r>
            <a:r>
              <a:rPr lang="en-US" altLang="zh-CN" dirty="0"/>
              <a:t> to </a:t>
            </a:r>
            <a:r>
              <a:rPr lang="en-US" altLang="zh-CN" dirty="0">
                <a:solidFill>
                  <a:srgbClr val="FF0000"/>
                </a:solidFill>
              </a:rPr>
              <a:t>insert a record</a:t>
            </a:r>
            <a:r>
              <a:rPr lang="en-US" altLang="zh-CN" dirty="0"/>
              <a:t> into the </a:t>
            </a:r>
            <a:r>
              <a:rPr lang="en-US" altLang="zh-CN" dirty="0" err="1"/>
              <a:t>EditLog</a:t>
            </a:r>
            <a:r>
              <a:rPr lang="en-US" altLang="zh-CN" dirty="0"/>
              <a:t> indicating this. </a:t>
            </a:r>
          </a:p>
          <a:p>
            <a:pPr lvl="1"/>
            <a:r>
              <a:rPr lang="en-US" altLang="zh-CN" dirty="0"/>
              <a:t>Similarly, </a:t>
            </a:r>
            <a:r>
              <a:rPr lang="en-US" altLang="zh-CN" dirty="0">
                <a:solidFill>
                  <a:srgbClr val="FF0000"/>
                </a:solidFill>
              </a:rPr>
              <a:t>changing the replication factor of a file </a:t>
            </a:r>
            <a:r>
              <a:rPr lang="en-US" altLang="zh-CN" dirty="0"/>
              <a:t>causes a </a:t>
            </a:r>
            <a:r>
              <a:rPr lang="en-US" altLang="zh-CN" dirty="0">
                <a:solidFill>
                  <a:srgbClr val="FF0000"/>
                </a:solidFill>
              </a:rPr>
              <a:t>new record </a:t>
            </a:r>
            <a:r>
              <a:rPr lang="en-US" altLang="zh-CN" dirty="0"/>
              <a:t>to be inserted into the </a:t>
            </a:r>
            <a:r>
              <a:rPr lang="en-US" altLang="zh-CN" dirty="0" err="1"/>
              <a:t>EditLog</a:t>
            </a:r>
            <a:r>
              <a:rPr lang="en-US" altLang="zh-CN" dirty="0"/>
              <a:t>. </a:t>
            </a:r>
          </a:p>
          <a:p>
            <a:pPr lvl="1"/>
            <a:r>
              <a:rPr lang="en-US" altLang="zh-CN" dirty="0"/>
              <a:t>The </a:t>
            </a:r>
            <a:r>
              <a:rPr lang="en-US" altLang="zh-CN" dirty="0" err="1"/>
              <a:t>NameNode</a:t>
            </a:r>
            <a:r>
              <a:rPr lang="en-US" altLang="zh-CN" dirty="0"/>
              <a:t> uses a file in its </a:t>
            </a:r>
            <a:r>
              <a:rPr lang="en-US" altLang="zh-CN" dirty="0">
                <a:solidFill>
                  <a:srgbClr val="FF0000"/>
                </a:solidFill>
              </a:rPr>
              <a:t>local host OS file system </a:t>
            </a:r>
            <a:r>
              <a:rPr lang="en-US" altLang="zh-CN" dirty="0"/>
              <a:t>to store the </a:t>
            </a:r>
            <a:r>
              <a:rPr lang="en-US" altLang="zh-CN" dirty="0" err="1"/>
              <a:t>EditLog</a:t>
            </a:r>
            <a:r>
              <a:rPr lang="en-US" altLang="zh-CN" dirty="0"/>
              <a:t>. </a:t>
            </a:r>
          </a:p>
          <a:p>
            <a:pPr lvl="1"/>
            <a:r>
              <a:rPr lang="en-US" altLang="zh-CN" dirty="0"/>
              <a:t>The entire file system namespace, including the mapping of blocks to files and file system properties, is stored in a file called the </a:t>
            </a:r>
            <a:r>
              <a:rPr lang="en-US" altLang="zh-CN" dirty="0" err="1">
                <a:solidFill>
                  <a:srgbClr val="FF0000"/>
                </a:solidFill>
              </a:rPr>
              <a:t>FsImage</a:t>
            </a:r>
            <a:r>
              <a:rPr lang="en-US" altLang="zh-CN" dirty="0"/>
              <a:t>. </a:t>
            </a:r>
          </a:p>
          <a:p>
            <a:pPr lvl="1"/>
            <a:r>
              <a:rPr lang="en-US" altLang="zh-CN" dirty="0"/>
              <a:t>The </a:t>
            </a:r>
            <a:r>
              <a:rPr lang="en-US" altLang="zh-CN" dirty="0" err="1"/>
              <a:t>FsImage</a:t>
            </a:r>
            <a:r>
              <a:rPr lang="en-US" altLang="zh-CN" dirty="0"/>
              <a:t> is stored as a file in the </a:t>
            </a:r>
            <a:r>
              <a:rPr lang="en-US" altLang="zh-CN" dirty="0" err="1"/>
              <a:t>NameNode’s</a:t>
            </a:r>
            <a:r>
              <a:rPr lang="en-US" altLang="zh-CN" dirty="0"/>
              <a:t> </a:t>
            </a:r>
            <a:r>
              <a:rPr lang="en-US" altLang="zh-CN" dirty="0">
                <a:solidFill>
                  <a:srgbClr val="FF0000"/>
                </a:solidFill>
              </a:rPr>
              <a:t>local file system</a:t>
            </a:r>
            <a:r>
              <a:rPr lang="en-US" altLang="zh-CN" dirty="0"/>
              <a:t> too.</a:t>
            </a:r>
            <a:br>
              <a:rPr lang="en-US" altLang="zh-CN" dirty="0"/>
            </a:b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F86F9F8-9F96-7949-B04A-0C379774F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18ED7-1FAF-4BEC-A906-EB6564C334EB}" type="slidenum">
              <a:rPr lang="zh-CN" altLang="en-US" smtClean="0"/>
              <a:pPr/>
              <a:t>19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98143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Contents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Objectives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/>
              <a:t>HDFS</a:t>
            </a:r>
          </a:p>
          <a:p>
            <a:pPr lvl="1"/>
            <a:r>
              <a:rPr lang="en-US" altLang="zh-CN" sz="2100" dirty="0"/>
              <a:t>Basic Concepts</a:t>
            </a:r>
          </a:p>
          <a:p>
            <a:pPr lvl="1"/>
            <a:r>
              <a:rPr lang="en-US" altLang="zh-CN" sz="2100" dirty="0" err="1"/>
              <a:t>Namenodes</a:t>
            </a:r>
            <a:r>
              <a:rPr lang="zh-CN" altLang="en-US" sz="2100" dirty="0"/>
              <a:t> </a:t>
            </a:r>
            <a:r>
              <a:rPr lang="en-US" altLang="zh-CN" sz="2100" dirty="0"/>
              <a:t>and</a:t>
            </a:r>
            <a:r>
              <a:rPr lang="zh-CN" altLang="en-US" sz="2100" dirty="0"/>
              <a:t> </a:t>
            </a:r>
            <a:r>
              <a:rPr lang="en-US" altLang="zh-CN" sz="2100" dirty="0" err="1"/>
              <a:t>Datanodes</a:t>
            </a:r>
            <a:endParaRPr lang="en-US" altLang="zh-CN" sz="2100" dirty="0"/>
          </a:p>
          <a:p>
            <a:pPr lvl="1"/>
            <a:r>
              <a:rPr lang="en-US" altLang="zh-CN" sz="2100" dirty="0"/>
              <a:t>Other</a:t>
            </a:r>
            <a:r>
              <a:rPr lang="zh-CN" altLang="en-US" sz="2100" dirty="0"/>
              <a:t> </a:t>
            </a:r>
            <a:r>
              <a:rPr lang="en-US" altLang="zh-CN" sz="2100" dirty="0"/>
              <a:t>Issues</a:t>
            </a:r>
          </a:p>
          <a:p>
            <a:pPr lvl="1"/>
            <a:endParaRPr lang="en-US" altLang="zh-CN" sz="1800" dirty="0"/>
          </a:p>
          <a:p>
            <a:r>
              <a:rPr lang="en-US" altLang="zh-CN" sz="2400" dirty="0"/>
              <a:t>Objectives</a:t>
            </a:r>
          </a:p>
          <a:p>
            <a:pPr lvl="1"/>
            <a:r>
              <a:rPr lang="zh-CN" altLang="en-US" sz="1800" dirty="0">
                <a:latin typeface="DengXian" panose="02010600030101010101" pitchFamily="2" charset="-122"/>
                <a:ea typeface="DengXian" panose="02010600030101010101" pitchFamily="2" charset="-122"/>
              </a:rPr>
              <a:t>能够根据大尺寸数据文件的存储需求，设计使用</a:t>
            </a:r>
            <a:r>
              <a:rPr lang="en-US" altLang="zh-CN" sz="1800" dirty="0">
                <a:latin typeface="DengXian" panose="02010600030101010101" pitchFamily="2" charset="-122"/>
                <a:ea typeface="DengXian" panose="02010600030101010101" pitchFamily="2" charset="-122"/>
              </a:rPr>
              <a:t>HDFS</a:t>
            </a:r>
            <a:r>
              <a:rPr lang="zh-CN" altLang="en-US" sz="1800" dirty="0">
                <a:latin typeface="DengXian" panose="02010600030101010101" pitchFamily="2" charset="-122"/>
                <a:ea typeface="DengXian" panose="02010600030101010101" pitchFamily="2" charset="-122"/>
              </a:rPr>
              <a:t>存储的方案，设计并实现对</a:t>
            </a:r>
            <a:r>
              <a:rPr lang="en-US" altLang="zh-CN" sz="1800" dirty="0">
                <a:latin typeface="DengXian" panose="02010600030101010101" pitchFamily="2" charset="-122"/>
                <a:ea typeface="DengXian" panose="02010600030101010101" pitchFamily="2" charset="-122"/>
              </a:rPr>
              <a:t>HDFS</a:t>
            </a:r>
            <a:r>
              <a:rPr lang="zh-CN" altLang="en-US" sz="1800" dirty="0">
                <a:latin typeface="DengXian" panose="02010600030101010101" pitchFamily="2" charset="-122"/>
                <a:ea typeface="DengXian" panose="02010600030101010101" pitchFamily="2" charset="-122"/>
              </a:rPr>
              <a:t>中存储文件的读写操作</a:t>
            </a:r>
            <a:endParaRPr lang="en-US" altLang="zh-CN" sz="1800" dirty="0"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18ED7-1FAF-4BEC-A906-EB6564C334EB}" type="slidenum">
              <a:rPr lang="zh-CN" altLang="en-US" smtClean="0"/>
              <a:pPr/>
              <a:t>2</a:t>
            </a:fld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3E2B626-2F12-6A44-BF6B-6D1B3616EFD7}"/>
              </a:ext>
            </a:extLst>
          </p:cNvPr>
          <p:cNvSpPr txBox="1"/>
          <p:nvPr/>
        </p:nvSpPr>
        <p:spPr>
          <a:xfrm>
            <a:off x="10620375" y="1781175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sz="1350"/>
          </a:p>
        </p:txBody>
      </p:sp>
    </p:spTree>
    <p:extLst>
      <p:ext uri="{BB962C8B-B14F-4D97-AF65-F5344CB8AC3E}">
        <p14:creationId xmlns:p14="http://schemas.microsoft.com/office/powerpoint/2010/main" val="1075059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2C57EA-16D8-4240-A64A-2DF1D1046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The Persistence of File System Metadata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FA5D325-CF54-E540-85AC-B1FD321A5D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/>
              <a:t>The </a:t>
            </a:r>
            <a:r>
              <a:rPr lang="en-US" altLang="zh-CN" dirty="0" err="1"/>
              <a:t>NameNode</a:t>
            </a:r>
            <a:r>
              <a:rPr lang="en-US" altLang="zh-CN" dirty="0"/>
              <a:t> keeps an image of the entire file system namespace and file </a:t>
            </a:r>
            <a:r>
              <a:rPr lang="en-US" altLang="zh-CN" dirty="0" err="1"/>
              <a:t>Blockmap</a:t>
            </a:r>
            <a:r>
              <a:rPr lang="en-US" altLang="zh-CN" dirty="0"/>
              <a:t> in memory. </a:t>
            </a:r>
          </a:p>
          <a:p>
            <a:pPr lvl="1"/>
            <a:r>
              <a:rPr lang="en-US" altLang="zh-CN" dirty="0"/>
              <a:t>When the </a:t>
            </a:r>
            <a:r>
              <a:rPr lang="en-US" altLang="zh-CN" dirty="0" err="1"/>
              <a:t>NameNode</a:t>
            </a:r>
            <a:r>
              <a:rPr lang="en-US" altLang="zh-CN" dirty="0"/>
              <a:t> </a:t>
            </a:r>
            <a:r>
              <a:rPr lang="en-US" altLang="zh-CN" dirty="0">
                <a:solidFill>
                  <a:srgbClr val="FF0000"/>
                </a:solidFill>
              </a:rPr>
              <a:t>starts up</a:t>
            </a:r>
            <a:r>
              <a:rPr lang="en-US" altLang="zh-CN" dirty="0"/>
              <a:t>, or a </a:t>
            </a:r>
            <a:r>
              <a:rPr lang="en-US" altLang="zh-CN" dirty="0">
                <a:solidFill>
                  <a:srgbClr val="FF0000"/>
                </a:solidFill>
              </a:rPr>
              <a:t>checkpoint is triggered </a:t>
            </a:r>
            <a:r>
              <a:rPr lang="en-US" altLang="zh-CN" dirty="0"/>
              <a:t>by a configurable threshold, it reads the </a:t>
            </a:r>
            <a:r>
              <a:rPr lang="en-US" altLang="zh-CN" dirty="0" err="1">
                <a:solidFill>
                  <a:srgbClr val="FF0000"/>
                </a:solidFill>
              </a:rPr>
              <a:t>FsImage</a:t>
            </a:r>
            <a:r>
              <a:rPr lang="en-US" altLang="zh-CN" dirty="0"/>
              <a:t> and </a:t>
            </a:r>
            <a:r>
              <a:rPr lang="en-US" altLang="zh-CN" dirty="0" err="1">
                <a:solidFill>
                  <a:srgbClr val="FF0000"/>
                </a:solidFill>
              </a:rPr>
              <a:t>EditLog</a:t>
            </a:r>
            <a:r>
              <a:rPr lang="en-US" altLang="zh-CN" dirty="0"/>
              <a:t> </a:t>
            </a:r>
            <a:r>
              <a:rPr lang="en-US" altLang="zh-CN" dirty="0">
                <a:solidFill>
                  <a:srgbClr val="FF0000"/>
                </a:solidFill>
              </a:rPr>
              <a:t>from disk</a:t>
            </a:r>
            <a:r>
              <a:rPr lang="en-US" altLang="zh-CN" dirty="0"/>
              <a:t>, applies all the transactions from the </a:t>
            </a:r>
            <a:r>
              <a:rPr lang="en-US" altLang="zh-CN" dirty="0" err="1"/>
              <a:t>EditLog</a:t>
            </a:r>
            <a:r>
              <a:rPr lang="en-US" altLang="zh-CN" dirty="0"/>
              <a:t> to the </a:t>
            </a:r>
            <a:r>
              <a:rPr lang="en-US" altLang="zh-CN" dirty="0">
                <a:solidFill>
                  <a:srgbClr val="FF0000"/>
                </a:solidFill>
              </a:rPr>
              <a:t>in-memory representation of the </a:t>
            </a:r>
            <a:r>
              <a:rPr lang="en-US" altLang="zh-CN" dirty="0" err="1">
                <a:solidFill>
                  <a:srgbClr val="FF0000"/>
                </a:solidFill>
              </a:rPr>
              <a:t>FsImage</a:t>
            </a:r>
            <a:r>
              <a:rPr lang="en-US" altLang="zh-CN" dirty="0"/>
              <a:t>, and flushes out this new version into </a:t>
            </a:r>
            <a:r>
              <a:rPr lang="en-US" altLang="zh-CN" dirty="0">
                <a:solidFill>
                  <a:srgbClr val="FF0000"/>
                </a:solidFill>
              </a:rPr>
              <a:t>a new </a:t>
            </a:r>
            <a:r>
              <a:rPr lang="en-US" altLang="zh-CN" dirty="0" err="1">
                <a:solidFill>
                  <a:srgbClr val="FF0000"/>
                </a:solidFill>
              </a:rPr>
              <a:t>FsImage</a:t>
            </a:r>
            <a:r>
              <a:rPr lang="en-US" altLang="zh-CN" dirty="0">
                <a:solidFill>
                  <a:srgbClr val="FF0000"/>
                </a:solidFill>
              </a:rPr>
              <a:t> on disk</a:t>
            </a:r>
            <a:r>
              <a:rPr lang="en-US" altLang="zh-CN" dirty="0"/>
              <a:t>. </a:t>
            </a:r>
          </a:p>
          <a:p>
            <a:pPr lvl="1"/>
            <a:r>
              <a:rPr lang="en-US" altLang="zh-CN" dirty="0"/>
              <a:t>It can then </a:t>
            </a:r>
            <a:r>
              <a:rPr lang="en-US" altLang="zh-CN" dirty="0">
                <a:solidFill>
                  <a:srgbClr val="FF0000"/>
                </a:solidFill>
              </a:rPr>
              <a:t>truncate the old </a:t>
            </a:r>
            <a:r>
              <a:rPr lang="en-US" altLang="zh-CN" dirty="0" err="1">
                <a:solidFill>
                  <a:srgbClr val="FF0000"/>
                </a:solidFill>
              </a:rPr>
              <a:t>EditLog</a:t>
            </a:r>
            <a:r>
              <a:rPr lang="en-US" altLang="zh-CN" dirty="0">
                <a:solidFill>
                  <a:srgbClr val="FF0000"/>
                </a:solidFill>
              </a:rPr>
              <a:t> </a:t>
            </a:r>
            <a:r>
              <a:rPr lang="en-US" altLang="zh-CN" dirty="0"/>
              <a:t>because its transactions have been applied to the persistent </a:t>
            </a:r>
            <a:r>
              <a:rPr lang="en-US" altLang="zh-CN" dirty="0" err="1"/>
              <a:t>FsImage</a:t>
            </a:r>
            <a:r>
              <a:rPr lang="en-US" altLang="zh-CN" dirty="0"/>
              <a:t>. </a:t>
            </a:r>
          </a:p>
          <a:p>
            <a:pPr lvl="1"/>
            <a:r>
              <a:rPr lang="en-US" altLang="zh-CN" dirty="0"/>
              <a:t>This process is called a </a:t>
            </a:r>
            <a:r>
              <a:rPr lang="en-US" altLang="zh-CN" dirty="0">
                <a:solidFill>
                  <a:srgbClr val="FF0000"/>
                </a:solidFill>
              </a:rPr>
              <a:t>checkpoint</a:t>
            </a:r>
            <a:r>
              <a:rPr lang="en-US" altLang="zh-CN" dirty="0"/>
              <a:t>. </a:t>
            </a:r>
          </a:p>
          <a:p>
            <a:pPr lvl="1"/>
            <a:r>
              <a:rPr lang="en-US" altLang="zh-CN" dirty="0"/>
              <a:t>The purpose of a checkpoint is to make sure that HDFS has a consistent view of the file system metadata by taking a </a:t>
            </a:r>
            <a:r>
              <a:rPr lang="en-US" altLang="zh-CN" dirty="0">
                <a:solidFill>
                  <a:srgbClr val="FF0000"/>
                </a:solidFill>
              </a:rPr>
              <a:t>snapshot</a:t>
            </a:r>
            <a:r>
              <a:rPr lang="en-US" altLang="zh-CN" dirty="0"/>
              <a:t> of the file system metadata and saving it to </a:t>
            </a:r>
            <a:r>
              <a:rPr lang="en-US" altLang="zh-CN" dirty="0" err="1"/>
              <a:t>FsImage</a:t>
            </a:r>
            <a:r>
              <a:rPr lang="en-US" altLang="zh-CN" dirty="0"/>
              <a:t>. </a:t>
            </a:r>
          </a:p>
          <a:p>
            <a:pPr lvl="1"/>
            <a:r>
              <a:rPr lang="en-US" altLang="zh-CN" dirty="0"/>
              <a:t>A checkpoint can be triggered at a </a:t>
            </a:r>
            <a:r>
              <a:rPr lang="en-US" altLang="zh-CN" dirty="0">
                <a:solidFill>
                  <a:srgbClr val="FF0000"/>
                </a:solidFill>
              </a:rPr>
              <a:t>given time interval </a:t>
            </a:r>
            <a:r>
              <a:rPr lang="en-US" altLang="zh-CN" dirty="0"/>
              <a:t>(</a:t>
            </a:r>
            <a:r>
              <a:rPr lang="en-US" altLang="zh-CN" dirty="0" err="1"/>
              <a:t>dfs.namenode.checkpoint.period</a:t>
            </a:r>
            <a:r>
              <a:rPr lang="en-US" altLang="zh-CN" dirty="0"/>
              <a:t>) expressed in </a:t>
            </a:r>
            <a:r>
              <a:rPr lang="en-US" altLang="zh-CN" dirty="0">
                <a:solidFill>
                  <a:srgbClr val="FF0000"/>
                </a:solidFill>
              </a:rPr>
              <a:t>seconds</a:t>
            </a:r>
            <a:r>
              <a:rPr lang="en-US" altLang="zh-CN" dirty="0"/>
              <a:t>, or after </a:t>
            </a:r>
            <a:r>
              <a:rPr lang="en-US" altLang="zh-CN" dirty="0">
                <a:solidFill>
                  <a:srgbClr val="FF0000"/>
                </a:solidFill>
              </a:rPr>
              <a:t>a given number of filesystem transactions </a:t>
            </a:r>
            <a:r>
              <a:rPr lang="en-US" altLang="zh-CN" dirty="0"/>
              <a:t>have accumulated (</a:t>
            </a:r>
            <a:r>
              <a:rPr lang="en-US" altLang="zh-CN" dirty="0" err="1"/>
              <a:t>dfs.namenode.checkpoint.txns</a:t>
            </a:r>
            <a:r>
              <a:rPr lang="en-US" altLang="zh-CN" dirty="0"/>
              <a:t>). </a:t>
            </a:r>
          </a:p>
          <a:p>
            <a:pPr lvl="1"/>
            <a:r>
              <a:rPr lang="en-US" altLang="zh-CN" dirty="0"/>
              <a:t>If both of these properties are set, the first threshold to be reached triggers a checkpoint.</a:t>
            </a:r>
            <a:br>
              <a:rPr lang="en-US" altLang="zh-CN" dirty="0"/>
            </a:br>
            <a:br>
              <a:rPr lang="en-US" altLang="zh-CN" dirty="0"/>
            </a:b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F86F9F8-9F96-7949-B04A-0C379774F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18ED7-1FAF-4BEC-A906-EB6564C334EB}" type="slidenum">
              <a:rPr lang="zh-CN" altLang="en-US" smtClean="0"/>
              <a:pPr/>
              <a:t>20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28168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2C57EA-16D8-4240-A64A-2DF1D1046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The Persistence of File System Metadata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FA5D325-CF54-E540-85AC-B1FD321A5D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The </a:t>
            </a:r>
            <a:r>
              <a:rPr lang="en-US" altLang="zh-CN" dirty="0" err="1"/>
              <a:t>DataNode</a:t>
            </a:r>
            <a:r>
              <a:rPr lang="en-US" altLang="zh-CN" dirty="0"/>
              <a:t> stores HDFS data in files in its local file system. </a:t>
            </a:r>
          </a:p>
          <a:p>
            <a:pPr lvl="1"/>
            <a:r>
              <a:rPr lang="en-US" altLang="zh-CN" dirty="0"/>
              <a:t>The </a:t>
            </a:r>
            <a:r>
              <a:rPr lang="en-US" altLang="zh-CN" dirty="0" err="1"/>
              <a:t>DataNode</a:t>
            </a:r>
            <a:r>
              <a:rPr lang="en-US" altLang="zh-CN" dirty="0"/>
              <a:t> has </a:t>
            </a:r>
            <a:r>
              <a:rPr lang="en-US" altLang="zh-CN" dirty="0">
                <a:solidFill>
                  <a:srgbClr val="FF0000"/>
                </a:solidFill>
              </a:rPr>
              <a:t>no</a:t>
            </a:r>
            <a:r>
              <a:rPr lang="en-US" altLang="zh-CN" dirty="0"/>
              <a:t> knowledge about HDFS files. </a:t>
            </a:r>
          </a:p>
          <a:p>
            <a:pPr lvl="1"/>
            <a:r>
              <a:rPr lang="en-US" altLang="zh-CN" dirty="0"/>
              <a:t>It stores each block of HDFS data in </a:t>
            </a:r>
            <a:r>
              <a:rPr lang="en-US" altLang="zh-CN" dirty="0">
                <a:solidFill>
                  <a:srgbClr val="FF0000"/>
                </a:solidFill>
              </a:rPr>
              <a:t>a separate file in its local file system</a:t>
            </a:r>
            <a:r>
              <a:rPr lang="en-US" altLang="zh-CN" dirty="0"/>
              <a:t>. </a:t>
            </a:r>
          </a:p>
          <a:p>
            <a:pPr lvl="1"/>
            <a:r>
              <a:rPr lang="en-US" altLang="zh-CN" dirty="0"/>
              <a:t>The </a:t>
            </a:r>
            <a:r>
              <a:rPr lang="en-US" altLang="zh-CN" dirty="0" err="1"/>
              <a:t>DataNode</a:t>
            </a:r>
            <a:r>
              <a:rPr lang="en-US" altLang="zh-CN" dirty="0"/>
              <a:t> does </a:t>
            </a:r>
            <a:r>
              <a:rPr lang="en-US" altLang="zh-CN" dirty="0">
                <a:solidFill>
                  <a:srgbClr val="FF0000"/>
                </a:solidFill>
              </a:rPr>
              <a:t>not</a:t>
            </a:r>
            <a:r>
              <a:rPr lang="en-US" altLang="zh-CN" dirty="0"/>
              <a:t> create all files in the same directory. </a:t>
            </a:r>
          </a:p>
          <a:p>
            <a:pPr lvl="1"/>
            <a:r>
              <a:rPr lang="en-US" altLang="zh-CN" dirty="0"/>
              <a:t>Instead, it uses a </a:t>
            </a:r>
            <a:r>
              <a:rPr lang="en-US" altLang="zh-CN" dirty="0">
                <a:solidFill>
                  <a:srgbClr val="FF0000"/>
                </a:solidFill>
              </a:rPr>
              <a:t>heuristic</a:t>
            </a:r>
            <a:r>
              <a:rPr lang="en-US" altLang="zh-CN" dirty="0"/>
              <a:t> to determine the </a:t>
            </a:r>
            <a:r>
              <a:rPr lang="en-US" altLang="zh-CN" dirty="0">
                <a:solidFill>
                  <a:srgbClr val="FF0000"/>
                </a:solidFill>
              </a:rPr>
              <a:t>optimal number of files per directory </a:t>
            </a:r>
            <a:r>
              <a:rPr lang="en-US" altLang="zh-CN" dirty="0"/>
              <a:t>and </a:t>
            </a:r>
            <a:r>
              <a:rPr lang="en-US" altLang="zh-CN" dirty="0">
                <a:solidFill>
                  <a:srgbClr val="FF0000"/>
                </a:solidFill>
              </a:rPr>
              <a:t>creates subdirectories appropriately</a:t>
            </a:r>
            <a:r>
              <a:rPr lang="en-US" altLang="zh-CN" dirty="0"/>
              <a:t>. </a:t>
            </a:r>
          </a:p>
          <a:p>
            <a:pPr lvl="1"/>
            <a:r>
              <a:rPr lang="en-US" altLang="zh-CN" dirty="0"/>
              <a:t>It is </a:t>
            </a:r>
            <a:r>
              <a:rPr lang="en-US" altLang="zh-CN" dirty="0">
                <a:solidFill>
                  <a:srgbClr val="FF0000"/>
                </a:solidFill>
              </a:rPr>
              <a:t>not optimal </a:t>
            </a:r>
            <a:r>
              <a:rPr lang="en-US" altLang="zh-CN" dirty="0"/>
              <a:t>to create all local files in </a:t>
            </a:r>
            <a:r>
              <a:rPr lang="en-US" altLang="zh-CN" dirty="0">
                <a:solidFill>
                  <a:srgbClr val="FF0000"/>
                </a:solidFill>
              </a:rPr>
              <a:t>the same directory </a:t>
            </a:r>
            <a:r>
              <a:rPr lang="en-US" altLang="zh-CN" dirty="0"/>
              <a:t>because the local file system might not be able to efficiently support a huge number of files in a single directory. </a:t>
            </a:r>
          </a:p>
          <a:p>
            <a:pPr lvl="1"/>
            <a:r>
              <a:rPr lang="en-US" altLang="zh-CN" dirty="0"/>
              <a:t>When a </a:t>
            </a:r>
            <a:r>
              <a:rPr lang="en-US" altLang="zh-CN" dirty="0" err="1"/>
              <a:t>DataNode</a:t>
            </a:r>
            <a:r>
              <a:rPr lang="en-US" altLang="zh-CN" dirty="0"/>
              <a:t> starts up, it scans through its local file system, generates a list of all HDFS data blocks that correspond to each of these local files, and sends this report to the </a:t>
            </a:r>
            <a:r>
              <a:rPr lang="en-US" altLang="zh-CN" dirty="0" err="1"/>
              <a:t>NameNode</a:t>
            </a:r>
            <a:r>
              <a:rPr lang="en-US" altLang="zh-CN" dirty="0"/>
              <a:t>. </a:t>
            </a:r>
          </a:p>
          <a:p>
            <a:pPr lvl="1"/>
            <a:r>
              <a:rPr lang="en-US" altLang="zh-CN" dirty="0"/>
              <a:t>The report is called the </a:t>
            </a:r>
            <a:r>
              <a:rPr lang="en-US" altLang="zh-CN" i="1" dirty="0" err="1">
                <a:solidFill>
                  <a:srgbClr val="FF0000"/>
                </a:solidFill>
              </a:rPr>
              <a:t>Blockreport</a:t>
            </a:r>
            <a:r>
              <a:rPr lang="en-US" altLang="zh-CN" dirty="0"/>
              <a:t>.</a:t>
            </a:r>
            <a:br>
              <a:rPr lang="en-US" altLang="zh-CN" dirty="0"/>
            </a:br>
            <a:br>
              <a:rPr lang="en-US" altLang="zh-CN" dirty="0"/>
            </a:b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F86F9F8-9F96-7949-B04A-0C379774F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18ED7-1FAF-4BEC-A906-EB6564C334EB}" type="slidenum">
              <a:rPr lang="zh-CN" altLang="en-US" smtClean="0"/>
              <a:pPr/>
              <a:t>21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29377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7DF34E-E19B-3649-B7D9-2E534552C8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The Communication Protocols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691E0A0-5D26-C74B-8D16-A4900713B4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All HDFS communication protocols are layered on top of the </a:t>
            </a:r>
            <a:r>
              <a:rPr lang="en-US" altLang="zh-CN" dirty="0">
                <a:solidFill>
                  <a:srgbClr val="FF0000"/>
                </a:solidFill>
              </a:rPr>
              <a:t>TCP/IP </a:t>
            </a:r>
            <a:r>
              <a:rPr lang="en-US" altLang="zh-CN" dirty="0"/>
              <a:t>protocol. </a:t>
            </a:r>
          </a:p>
          <a:p>
            <a:pPr lvl="1"/>
            <a:r>
              <a:rPr lang="en-US" altLang="zh-CN" dirty="0"/>
              <a:t>A </a:t>
            </a:r>
            <a:r>
              <a:rPr lang="en-US" altLang="zh-CN" dirty="0">
                <a:solidFill>
                  <a:srgbClr val="FF0000"/>
                </a:solidFill>
              </a:rPr>
              <a:t>client</a:t>
            </a:r>
            <a:r>
              <a:rPr lang="en-US" altLang="zh-CN" dirty="0"/>
              <a:t> establishes a connection to a </a:t>
            </a:r>
            <a:r>
              <a:rPr lang="en-US" altLang="zh-CN" dirty="0">
                <a:solidFill>
                  <a:srgbClr val="FF0000"/>
                </a:solidFill>
              </a:rPr>
              <a:t>configurable TCP port </a:t>
            </a:r>
            <a:r>
              <a:rPr lang="en-US" altLang="zh-CN" dirty="0"/>
              <a:t>on the </a:t>
            </a:r>
            <a:r>
              <a:rPr lang="en-US" altLang="zh-CN" dirty="0" err="1"/>
              <a:t>NameNode</a:t>
            </a:r>
            <a:r>
              <a:rPr lang="en-US" altLang="zh-CN" dirty="0"/>
              <a:t> machine. </a:t>
            </a:r>
          </a:p>
          <a:p>
            <a:pPr lvl="1"/>
            <a:r>
              <a:rPr lang="en-US" altLang="zh-CN" dirty="0"/>
              <a:t>It talks the </a:t>
            </a:r>
            <a:r>
              <a:rPr lang="en-US" altLang="zh-CN" dirty="0">
                <a:solidFill>
                  <a:srgbClr val="FF0000"/>
                </a:solidFill>
              </a:rPr>
              <a:t>Client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Protocol</a:t>
            </a:r>
            <a:r>
              <a:rPr lang="en-US" altLang="zh-CN" dirty="0"/>
              <a:t> with the </a:t>
            </a:r>
            <a:r>
              <a:rPr lang="en-US" altLang="zh-CN" dirty="0" err="1"/>
              <a:t>NameNode</a:t>
            </a:r>
            <a:r>
              <a:rPr lang="en-US" altLang="zh-CN" dirty="0"/>
              <a:t>. </a:t>
            </a:r>
          </a:p>
          <a:p>
            <a:pPr lvl="1"/>
            <a:r>
              <a:rPr lang="en-US" altLang="zh-CN" dirty="0"/>
              <a:t>The </a:t>
            </a:r>
            <a:r>
              <a:rPr lang="en-US" altLang="zh-CN" dirty="0" err="1"/>
              <a:t>DataNodes</a:t>
            </a:r>
            <a:r>
              <a:rPr lang="en-US" altLang="zh-CN" dirty="0"/>
              <a:t> talk to the </a:t>
            </a:r>
            <a:r>
              <a:rPr lang="en-US" altLang="zh-CN" dirty="0" err="1"/>
              <a:t>NameNode</a:t>
            </a:r>
            <a:r>
              <a:rPr lang="en-US" altLang="zh-CN" dirty="0"/>
              <a:t> using the </a:t>
            </a:r>
            <a:r>
              <a:rPr lang="en-US" altLang="zh-CN" dirty="0" err="1">
                <a:solidFill>
                  <a:srgbClr val="FF0000"/>
                </a:solidFill>
              </a:rPr>
              <a:t>DataNode</a:t>
            </a:r>
            <a:r>
              <a:rPr lang="en-US" altLang="zh-CN" dirty="0"/>
              <a:t> </a:t>
            </a:r>
            <a:r>
              <a:rPr lang="en-US" altLang="zh-CN" dirty="0">
                <a:solidFill>
                  <a:srgbClr val="FF0000"/>
                </a:solidFill>
              </a:rPr>
              <a:t>Protocol</a:t>
            </a:r>
            <a:r>
              <a:rPr lang="en-US" altLang="zh-CN" dirty="0"/>
              <a:t>. </a:t>
            </a:r>
          </a:p>
          <a:p>
            <a:pPr lvl="1"/>
            <a:r>
              <a:rPr lang="en-US" altLang="zh-CN" dirty="0"/>
              <a:t>A Remote Procedure Call (</a:t>
            </a:r>
            <a:r>
              <a:rPr lang="en-US" altLang="zh-CN" dirty="0">
                <a:solidFill>
                  <a:srgbClr val="FF0000"/>
                </a:solidFill>
              </a:rPr>
              <a:t>RPC</a:t>
            </a:r>
            <a:r>
              <a:rPr lang="en-US" altLang="zh-CN" dirty="0"/>
              <a:t>) abstraction wraps both the Client Protocol and the </a:t>
            </a:r>
            <a:r>
              <a:rPr lang="en-US" altLang="zh-CN" dirty="0" err="1"/>
              <a:t>DataNode</a:t>
            </a:r>
            <a:r>
              <a:rPr lang="en-US" altLang="zh-CN" dirty="0"/>
              <a:t> Protocol. </a:t>
            </a:r>
          </a:p>
          <a:p>
            <a:pPr lvl="1"/>
            <a:r>
              <a:rPr lang="en-US" altLang="zh-CN" dirty="0"/>
              <a:t>By design, the </a:t>
            </a:r>
            <a:r>
              <a:rPr lang="en-US" altLang="zh-CN" dirty="0" err="1"/>
              <a:t>NameNode</a:t>
            </a:r>
            <a:r>
              <a:rPr lang="en-US" altLang="zh-CN" dirty="0"/>
              <a:t> </a:t>
            </a:r>
            <a:r>
              <a:rPr lang="en-US" altLang="zh-CN" dirty="0">
                <a:solidFill>
                  <a:srgbClr val="FF0000"/>
                </a:solidFill>
              </a:rPr>
              <a:t>never</a:t>
            </a:r>
            <a:r>
              <a:rPr lang="en-US" altLang="zh-CN" dirty="0"/>
              <a:t> initiates any RPCs. Instead, it </a:t>
            </a:r>
            <a:r>
              <a:rPr lang="en-US" altLang="zh-CN" dirty="0">
                <a:solidFill>
                  <a:srgbClr val="FF0000"/>
                </a:solidFill>
              </a:rPr>
              <a:t>only responds </a:t>
            </a:r>
            <a:r>
              <a:rPr lang="en-US" altLang="zh-CN" dirty="0"/>
              <a:t>to RPC requests issued by </a:t>
            </a:r>
            <a:r>
              <a:rPr lang="en-US" altLang="zh-CN" dirty="0" err="1"/>
              <a:t>DataNodes</a:t>
            </a:r>
            <a:r>
              <a:rPr lang="en-US" altLang="zh-CN" dirty="0"/>
              <a:t> or clients.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64E207D-00B8-6A43-AB3B-32BE07AFA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18ED7-1FAF-4BEC-A906-EB6564C334EB}" type="slidenum">
              <a:rPr lang="zh-CN" altLang="en-US" smtClean="0"/>
              <a:pPr/>
              <a:t>22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84144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3D8279-EBB0-E84F-8D79-567414252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Robustness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35F589A-88EC-E144-83C4-421A8E9A1B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The primary objective of HDFS is to store data reliably even in the presence of failures. </a:t>
            </a:r>
          </a:p>
          <a:p>
            <a:pPr lvl="1"/>
            <a:r>
              <a:rPr lang="en-US" altLang="zh-CN" dirty="0"/>
              <a:t>The three common types of failures are </a:t>
            </a:r>
            <a:r>
              <a:rPr lang="en-US" altLang="zh-CN" dirty="0" err="1">
                <a:solidFill>
                  <a:srgbClr val="FF0000"/>
                </a:solidFill>
              </a:rPr>
              <a:t>NameNode</a:t>
            </a:r>
            <a:r>
              <a:rPr lang="en-US" altLang="zh-CN" dirty="0"/>
              <a:t> failures, </a:t>
            </a:r>
            <a:r>
              <a:rPr lang="en-US" altLang="zh-CN" dirty="0" err="1">
                <a:solidFill>
                  <a:srgbClr val="FF0000"/>
                </a:solidFill>
              </a:rPr>
              <a:t>DataNode</a:t>
            </a:r>
            <a:r>
              <a:rPr lang="en-US" altLang="zh-CN" dirty="0"/>
              <a:t> failures and </a:t>
            </a:r>
            <a:r>
              <a:rPr lang="en-US" altLang="zh-CN" dirty="0">
                <a:solidFill>
                  <a:srgbClr val="FF0000"/>
                </a:solidFill>
              </a:rPr>
              <a:t>network</a:t>
            </a:r>
            <a:r>
              <a:rPr lang="en-US" altLang="zh-CN" dirty="0"/>
              <a:t> partitions.</a:t>
            </a:r>
          </a:p>
          <a:p>
            <a:endParaRPr lang="en-US" altLang="zh-CN" b="1" dirty="0"/>
          </a:p>
          <a:p>
            <a:r>
              <a:rPr lang="en-US" altLang="zh-CN" b="1" dirty="0"/>
              <a:t>Data Disk Failure, Heartbeats and Re-Replication</a:t>
            </a:r>
          </a:p>
          <a:p>
            <a:pPr lvl="1"/>
            <a:r>
              <a:rPr lang="en-US" altLang="zh-CN" dirty="0"/>
              <a:t>Each </a:t>
            </a:r>
            <a:r>
              <a:rPr lang="en-US" altLang="zh-CN" dirty="0" err="1"/>
              <a:t>DataNode</a:t>
            </a:r>
            <a:r>
              <a:rPr lang="en-US" altLang="zh-CN" dirty="0"/>
              <a:t> sends a </a:t>
            </a:r>
            <a:r>
              <a:rPr lang="en-US" altLang="zh-CN" dirty="0">
                <a:solidFill>
                  <a:srgbClr val="FF0000"/>
                </a:solidFill>
              </a:rPr>
              <a:t>Heartbeat</a:t>
            </a:r>
            <a:r>
              <a:rPr lang="en-US" altLang="zh-CN" dirty="0"/>
              <a:t> message to the </a:t>
            </a:r>
            <a:r>
              <a:rPr lang="en-US" altLang="zh-CN" dirty="0" err="1"/>
              <a:t>NameNode</a:t>
            </a:r>
            <a:r>
              <a:rPr lang="en-US" altLang="zh-CN" dirty="0"/>
              <a:t> </a:t>
            </a:r>
            <a:r>
              <a:rPr lang="en-US" altLang="zh-CN" dirty="0">
                <a:solidFill>
                  <a:srgbClr val="FF0000"/>
                </a:solidFill>
              </a:rPr>
              <a:t>periodically</a:t>
            </a:r>
            <a:r>
              <a:rPr lang="en-US" altLang="zh-CN" dirty="0"/>
              <a:t>. </a:t>
            </a:r>
          </a:p>
          <a:p>
            <a:pPr lvl="1"/>
            <a:r>
              <a:rPr lang="en-US" altLang="zh-CN" dirty="0"/>
              <a:t>A </a:t>
            </a:r>
            <a:r>
              <a:rPr lang="en-US" altLang="zh-CN" dirty="0">
                <a:solidFill>
                  <a:srgbClr val="FF0000"/>
                </a:solidFill>
              </a:rPr>
              <a:t>network partition </a:t>
            </a:r>
            <a:r>
              <a:rPr lang="en-US" altLang="zh-CN" dirty="0"/>
              <a:t>can cause a subset of </a:t>
            </a:r>
            <a:r>
              <a:rPr lang="en-US" altLang="zh-CN" dirty="0" err="1"/>
              <a:t>DataNodes</a:t>
            </a:r>
            <a:r>
              <a:rPr lang="en-US" altLang="zh-CN" dirty="0"/>
              <a:t> to lose connectivity with the </a:t>
            </a:r>
            <a:r>
              <a:rPr lang="en-US" altLang="zh-CN" dirty="0" err="1"/>
              <a:t>NameNode</a:t>
            </a:r>
            <a:r>
              <a:rPr lang="en-US" altLang="zh-CN" dirty="0"/>
              <a:t>. </a:t>
            </a:r>
          </a:p>
          <a:p>
            <a:pPr lvl="1"/>
            <a:r>
              <a:rPr lang="en-US" altLang="zh-CN" dirty="0"/>
              <a:t>The </a:t>
            </a:r>
            <a:r>
              <a:rPr lang="en-US" altLang="zh-CN" dirty="0" err="1"/>
              <a:t>NameNode</a:t>
            </a:r>
            <a:r>
              <a:rPr lang="en-US" altLang="zh-CN" dirty="0"/>
              <a:t> detects this condition by the absence of a Heartbeat message. </a:t>
            </a:r>
          </a:p>
          <a:p>
            <a:pPr lvl="1"/>
            <a:r>
              <a:rPr lang="en-US" altLang="zh-CN" dirty="0"/>
              <a:t>The </a:t>
            </a:r>
            <a:r>
              <a:rPr lang="en-US" altLang="zh-CN" dirty="0" err="1"/>
              <a:t>NameNode</a:t>
            </a:r>
            <a:r>
              <a:rPr lang="en-US" altLang="zh-CN" dirty="0"/>
              <a:t> marks </a:t>
            </a:r>
            <a:r>
              <a:rPr lang="en-US" altLang="zh-CN" dirty="0" err="1"/>
              <a:t>DataNodes</a:t>
            </a:r>
            <a:r>
              <a:rPr lang="en-US" altLang="zh-CN" dirty="0"/>
              <a:t> </a:t>
            </a:r>
            <a:r>
              <a:rPr lang="en-US" altLang="zh-CN" dirty="0">
                <a:solidFill>
                  <a:srgbClr val="FF0000"/>
                </a:solidFill>
              </a:rPr>
              <a:t>without recent Heartbeats as dead </a:t>
            </a:r>
            <a:r>
              <a:rPr lang="en-US" altLang="zh-CN" dirty="0"/>
              <a:t>and does </a:t>
            </a:r>
            <a:r>
              <a:rPr lang="en-US" altLang="zh-CN" dirty="0">
                <a:solidFill>
                  <a:srgbClr val="FF0000"/>
                </a:solidFill>
              </a:rPr>
              <a:t>not</a:t>
            </a:r>
            <a:r>
              <a:rPr lang="en-US" altLang="zh-CN" dirty="0"/>
              <a:t> forward any new IO requests to them. Any data that was registered to a </a:t>
            </a:r>
            <a:r>
              <a:rPr lang="en-US" altLang="zh-CN" dirty="0">
                <a:solidFill>
                  <a:srgbClr val="FF0000"/>
                </a:solidFill>
              </a:rPr>
              <a:t>dead </a:t>
            </a:r>
            <a:r>
              <a:rPr lang="en-US" altLang="zh-CN" dirty="0" err="1">
                <a:solidFill>
                  <a:srgbClr val="FF0000"/>
                </a:solidFill>
              </a:rPr>
              <a:t>DataNode</a:t>
            </a:r>
            <a:r>
              <a:rPr lang="en-US" altLang="zh-CN" dirty="0">
                <a:solidFill>
                  <a:srgbClr val="FF0000"/>
                </a:solidFill>
              </a:rPr>
              <a:t> </a:t>
            </a:r>
            <a:r>
              <a:rPr lang="en-US" altLang="zh-CN" dirty="0"/>
              <a:t>is </a:t>
            </a:r>
            <a:r>
              <a:rPr lang="en-US" altLang="zh-CN" dirty="0">
                <a:solidFill>
                  <a:srgbClr val="FF0000"/>
                </a:solidFill>
              </a:rPr>
              <a:t>not</a:t>
            </a:r>
            <a:r>
              <a:rPr lang="en-US" altLang="zh-CN" dirty="0"/>
              <a:t> available to HDFS any more. 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1662F99-8504-8B44-8CA6-F90FD9A9B8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18ED7-1FAF-4BEC-A906-EB6564C334EB}" type="slidenum">
              <a:rPr lang="zh-CN" altLang="en-US" smtClean="0"/>
              <a:pPr/>
              <a:t>23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24965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3D8279-EBB0-E84F-8D79-567414252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Robustness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35F589A-88EC-E144-83C4-421A8E9A1B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The primary objective of HDFS is to store data reliably even in the presence of failures. </a:t>
            </a:r>
          </a:p>
          <a:p>
            <a:pPr lvl="1"/>
            <a:r>
              <a:rPr lang="en-US" altLang="zh-CN" dirty="0"/>
              <a:t>The three common types of failures are </a:t>
            </a:r>
            <a:r>
              <a:rPr lang="en-US" altLang="zh-CN" dirty="0" err="1">
                <a:solidFill>
                  <a:srgbClr val="FF0000"/>
                </a:solidFill>
              </a:rPr>
              <a:t>NameNode</a:t>
            </a:r>
            <a:r>
              <a:rPr lang="en-US" altLang="zh-CN" dirty="0"/>
              <a:t> failures, </a:t>
            </a:r>
            <a:r>
              <a:rPr lang="en-US" altLang="zh-CN" dirty="0" err="1">
                <a:solidFill>
                  <a:srgbClr val="FF0000"/>
                </a:solidFill>
              </a:rPr>
              <a:t>DataNode</a:t>
            </a:r>
            <a:r>
              <a:rPr lang="en-US" altLang="zh-CN" dirty="0"/>
              <a:t> failures and </a:t>
            </a:r>
            <a:r>
              <a:rPr lang="en-US" altLang="zh-CN" dirty="0">
                <a:solidFill>
                  <a:srgbClr val="FF0000"/>
                </a:solidFill>
              </a:rPr>
              <a:t>network</a:t>
            </a:r>
            <a:r>
              <a:rPr lang="en-US" altLang="zh-CN" dirty="0"/>
              <a:t> partitions.</a:t>
            </a:r>
          </a:p>
          <a:p>
            <a:endParaRPr lang="en-US" altLang="zh-CN" b="1" dirty="0"/>
          </a:p>
          <a:p>
            <a:r>
              <a:rPr lang="en-US" altLang="zh-CN" b="1" dirty="0"/>
              <a:t>Data Disk Failure, Heartbeats and Re-Replication</a:t>
            </a:r>
          </a:p>
          <a:p>
            <a:pPr lvl="1"/>
            <a:r>
              <a:rPr lang="en-US" altLang="zh-CN" dirty="0" err="1"/>
              <a:t>DataNode</a:t>
            </a:r>
            <a:r>
              <a:rPr lang="en-US" altLang="zh-CN" dirty="0"/>
              <a:t> death may cause the </a:t>
            </a:r>
            <a:r>
              <a:rPr lang="en-US" altLang="zh-CN" dirty="0">
                <a:solidFill>
                  <a:srgbClr val="FF0000"/>
                </a:solidFill>
              </a:rPr>
              <a:t>replication factor </a:t>
            </a:r>
            <a:r>
              <a:rPr lang="en-US" altLang="zh-CN" dirty="0"/>
              <a:t>of some blocks to fall </a:t>
            </a:r>
            <a:r>
              <a:rPr lang="en-US" altLang="zh-CN" dirty="0">
                <a:solidFill>
                  <a:srgbClr val="FF0000"/>
                </a:solidFill>
              </a:rPr>
              <a:t>below</a:t>
            </a:r>
            <a:r>
              <a:rPr lang="en-US" altLang="zh-CN" dirty="0"/>
              <a:t> their specified value. </a:t>
            </a:r>
          </a:p>
          <a:p>
            <a:pPr lvl="1"/>
            <a:r>
              <a:rPr lang="en-US" altLang="zh-CN" dirty="0"/>
              <a:t>The </a:t>
            </a:r>
            <a:r>
              <a:rPr lang="en-US" altLang="zh-CN" dirty="0" err="1"/>
              <a:t>NameNode</a:t>
            </a:r>
            <a:r>
              <a:rPr lang="en-US" altLang="zh-CN" dirty="0"/>
              <a:t> </a:t>
            </a:r>
            <a:r>
              <a:rPr lang="en-US" altLang="zh-CN" dirty="0">
                <a:solidFill>
                  <a:srgbClr val="FF0000"/>
                </a:solidFill>
              </a:rPr>
              <a:t>constantly tracks </a:t>
            </a:r>
            <a:r>
              <a:rPr lang="en-US" altLang="zh-CN" dirty="0"/>
              <a:t>which blocks need to be replicated and initiates replication whenever necessary. </a:t>
            </a:r>
            <a:r>
              <a:rPr lang="zh-CN" altLang="en-US" dirty="0"/>
              <a:t> </a:t>
            </a:r>
            <a:r>
              <a:rPr lang="en-US" altLang="zh-CN" dirty="0"/>
              <a:t>The necessity for re-replication may arise due to many reasons: </a:t>
            </a:r>
          </a:p>
          <a:p>
            <a:pPr lvl="2"/>
            <a:r>
              <a:rPr lang="en-US" altLang="zh-CN" dirty="0"/>
              <a:t>a </a:t>
            </a:r>
            <a:r>
              <a:rPr lang="en-US" altLang="zh-CN" dirty="0" err="1"/>
              <a:t>DataNode</a:t>
            </a:r>
            <a:r>
              <a:rPr lang="en-US" altLang="zh-CN" dirty="0"/>
              <a:t> may become unavailable, </a:t>
            </a:r>
          </a:p>
          <a:p>
            <a:pPr lvl="2"/>
            <a:r>
              <a:rPr lang="en-US" altLang="zh-CN" dirty="0"/>
              <a:t>a replica may become corrupted, </a:t>
            </a:r>
          </a:p>
          <a:p>
            <a:pPr lvl="2"/>
            <a:r>
              <a:rPr lang="en-US" altLang="zh-CN" dirty="0"/>
              <a:t>a hard disk on a </a:t>
            </a:r>
            <a:r>
              <a:rPr lang="en-US" altLang="zh-CN" dirty="0" err="1"/>
              <a:t>DataNode</a:t>
            </a:r>
            <a:r>
              <a:rPr lang="en-US" altLang="zh-CN" dirty="0"/>
              <a:t> may fail, </a:t>
            </a:r>
          </a:p>
          <a:p>
            <a:pPr lvl="2"/>
            <a:r>
              <a:rPr lang="en-US" altLang="zh-CN" dirty="0"/>
              <a:t>or the replication factor of a file may be increased.</a:t>
            </a:r>
          </a:p>
          <a:p>
            <a:pPr lvl="1"/>
            <a:r>
              <a:rPr lang="en-US" altLang="zh-CN" dirty="0"/>
              <a:t>The time-out to mark </a:t>
            </a:r>
            <a:r>
              <a:rPr lang="en-US" altLang="zh-CN" dirty="0" err="1"/>
              <a:t>DataNodes</a:t>
            </a:r>
            <a:r>
              <a:rPr lang="en-US" altLang="zh-CN" dirty="0"/>
              <a:t> dead is conservatively long (over 10 minutes by default) in order to avoid replication storm caused by state flapping of </a:t>
            </a:r>
            <a:r>
              <a:rPr lang="en-US" altLang="zh-CN" dirty="0" err="1"/>
              <a:t>DataNodes</a:t>
            </a:r>
            <a:r>
              <a:rPr lang="en-US" altLang="zh-CN" dirty="0"/>
              <a:t>. </a:t>
            </a:r>
          </a:p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1662F99-8504-8B44-8CA6-F90FD9A9B8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18ED7-1FAF-4BEC-A906-EB6564C334EB}" type="slidenum">
              <a:rPr lang="zh-CN" altLang="en-US" smtClean="0"/>
              <a:pPr/>
              <a:t>24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83839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7BEB9DE-7072-2F4D-B44E-124EDC385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Robustness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FFDB216-D0C6-A84E-BEF5-CA2C8C4000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b="1" dirty="0"/>
              <a:t>Cluster Rebalancing</a:t>
            </a:r>
          </a:p>
          <a:p>
            <a:r>
              <a:rPr lang="en-US" altLang="zh-CN" dirty="0"/>
              <a:t>The HDFS architecture is </a:t>
            </a:r>
            <a:r>
              <a:rPr lang="en-US" altLang="zh-CN" dirty="0">
                <a:solidFill>
                  <a:srgbClr val="FF0000"/>
                </a:solidFill>
              </a:rPr>
              <a:t>compatible</a:t>
            </a:r>
            <a:r>
              <a:rPr lang="en-US" altLang="zh-CN" dirty="0"/>
              <a:t> with </a:t>
            </a:r>
            <a:r>
              <a:rPr lang="en-US" altLang="zh-CN" dirty="0">
                <a:solidFill>
                  <a:srgbClr val="FF0000"/>
                </a:solidFill>
              </a:rPr>
              <a:t>data rebalancing schemes</a:t>
            </a:r>
            <a:r>
              <a:rPr lang="en-US" altLang="zh-CN" dirty="0"/>
              <a:t>. </a:t>
            </a:r>
          </a:p>
          <a:p>
            <a:pPr lvl="1"/>
            <a:r>
              <a:rPr lang="en-US" altLang="zh-CN" dirty="0"/>
              <a:t>A scheme might automatically move data from one </a:t>
            </a:r>
            <a:r>
              <a:rPr lang="en-US" altLang="zh-CN" dirty="0" err="1"/>
              <a:t>DataNode</a:t>
            </a:r>
            <a:r>
              <a:rPr lang="en-US" altLang="zh-CN" dirty="0"/>
              <a:t> to another if the free space on a </a:t>
            </a:r>
            <a:r>
              <a:rPr lang="en-US" altLang="zh-CN" dirty="0" err="1"/>
              <a:t>DataNode</a:t>
            </a:r>
            <a:r>
              <a:rPr lang="en-US" altLang="zh-CN" dirty="0"/>
              <a:t> falls below a certain threshold. </a:t>
            </a:r>
          </a:p>
          <a:p>
            <a:pPr lvl="1"/>
            <a:r>
              <a:rPr lang="en-US" altLang="zh-CN" dirty="0"/>
              <a:t>In the event of a </a:t>
            </a:r>
            <a:r>
              <a:rPr lang="en-US" altLang="zh-CN" dirty="0">
                <a:solidFill>
                  <a:srgbClr val="FF0000"/>
                </a:solidFill>
              </a:rPr>
              <a:t>sudden high demand </a:t>
            </a:r>
            <a:r>
              <a:rPr lang="en-US" altLang="zh-CN" dirty="0"/>
              <a:t>for a particular file, a scheme might </a:t>
            </a:r>
            <a:r>
              <a:rPr lang="en-US" altLang="zh-CN" dirty="0">
                <a:solidFill>
                  <a:srgbClr val="FF0000"/>
                </a:solidFill>
              </a:rPr>
              <a:t>dynamically create additional replicas</a:t>
            </a:r>
            <a:r>
              <a:rPr lang="en-US" altLang="zh-CN" dirty="0"/>
              <a:t> and rebalance other data in the cluster. </a:t>
            </a:r>
          </a:p>
          <a:p>
            <a:pPr lvl="1"/>
            <a:r>
              <a:rPr lang="en-US" altLang="zh-CN" dirty="0"/>
              <a:t>These types of data rebalancing schemes are </a:t>
            </a:r>
            <a:r>
              <a:rPr lang="en-US" altLang="zh-CN" dirty="0">
                <a:solidFill>
                  <a:srgbClr val="FF0000"/>
                </a:solidFill>
              </a:rPr>
              <a:t>not yet implemented</a:t>
            </a:r>
            <a:r>
              <a:rPr lang="en-US" altLang="zh-CN" dirty="0"/>
              <a:t>.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391E683-8A8A-2D4E-88D3-6EA943125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18ED7-1FAF-4BEC-A906-EB6564C334EB}" type="slidenum">
              <a:rPr lang="zh-CN" altLang="en-US" smtClean="0"/>
              <a:pPr/>
              <a:t>25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17942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7BEB9DE-7072-2F4D-B44E-124EDC385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Robustness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FFDB216-D0C6-A84E-BEF5-CA2C8C4000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b="1" dirty="0"/>
              <a:t>Data Integrity</a:t>
            </a:r>
          </a:p>
          <a:p>
            <a:r>
              <a:rPr lang="en-US" altLang="zh-CN" dirty="0"/>
              <a:t>It is possible that a block of data fetched from a </a:t>
            </a:r>
            <a:r>
              <a:rPr lang="en-US" altLang="zh-CN" dirty="0" err="1"/>
              <a:t>DataNode</a:t>
            </a:r>
            <a:r>
              <a:rPr lang="en-US" altLang="zh-CN" dirty="0"/>
              <a:t> arrives </a:t>
            </a:r>
            <a:r>
              <a:rPr lang="en-US" altLang="zh-CN" dirty="0">
                <a:solidFill>
                  <a:srgbClr val="FF0000"/>
                </a:solidFill>
              </a:rPr>
              <a:t>corrupted</a:t>
            </a:r>
            <a:r>
              <a:rPr lang="en-US" altLang="zh-CN" dirty="0"/>
              <a:t>. </a:t>
            </a:r>
          </a:p>
          <a:p>
            <a:pPr lvl="1"/>
            <a:r>
              <a:rPr lang="en-US" altLang="zh-CN" dirty="0"/>
              <a:t>This corruption can occur because of faults in </a:t>
            </a:r>
            <a:r>
              <a:rPr lang="en-US" altLang="zh-CN" dirty="0">
                <a:solidFill>
                  <a:srgbClr val="FF0000"/>
                </a:solidFill>
              </a:rPr>
              <a:t>a storage device, network faults, or buggy software</a:t>
            </a:r>
            <a:r>
              <a:rPr lang="en-US" altLang="zh-CN" dirty="0"/>
              <a:t>. </a:t>
            </a:r>
          </a:p>
          <a:p>
            <a:pPr lvl="1"/>
            <a:r>
              <a:rPr lang="en-US" altLang="zh-CN" dirty="0"/>
              <a:t>The HDFS client software implements </a:t>
            </a:r>
            <a:r>
              <a:rPr lang="en-US" altLang="zh-CN" dirty="0">
                <a:solidFill>
                  <a:srgbClr val="FF0000"/>
                </a:solidFill>
              </a:rPr>
              <a:t>checksum checking </a:t>
            </a:r>
            <a:r>
              <a:rPr lang="en-US" altLang="zh-CN" dirty="0"/>
              <a:t>on the contents of HDFS files. </a:t>
            </a:r>
          </a:p>
          <a:p>
            <a:pPr lvl="1"/>
            <a:r>
              <a:rPr lang="en-US" altLang="zh-CN" dirty="0"/>
              <a:t>When a client creates an HDFS file, it computes </a:t>
            </a:r>
            <a:r>
              <a:rPr lang="en-US" altLang="zh-CN" dirty="0">
                <a:solidFill>
                  <a:srgbClr val="FF0000"/>
                </a:solidFill>
              </a:rPr>
              <a:t>a checksum of each block of the file </a:t>
            </a:r>
            <a:r>
              <a:rPr lang="en-US" altLang="zh-CN" dirty="0"/>
              <a:t>and </a:t>
            </a:r>
            <a:r>
              <a:rPr lang="en-US" altLang="zh-CN" dirty="0">
                <a:solidFill>
                  <a:srgbClr val="FF0000"/>
                </a:solidFill>
              </a:rPr>
              <a:t>stores these checksums in a separate hidden file </a:t>
            </a:r>
            <a:r>
              <a:rPr lang="en-US" altLang="zh-CN" dirty="0"/>
              <a:t>in the same HDFS namespace. </a:t>
            </a:r>
          </a:p>
          <a:p>
            <a:pPr lvl="1"/>
            <a:r>
              <a:rPr lang="en-US" altLang="zh-CN" dirty="0"/>
              <a:t>When a client retrieves file contents it verifies that the data it received from each </a:t>
            </a:r>
            <a:r>
              <a:rPr lang="en-US" altLang="zh-CN" dirty="0" err="1"/>
              <a:t>DataNode</a:t>
            </a:r>
            <a:r>
              <a:rPr lang="en-US" altLang="zh-CN" dirty="0"/>
              <a:t> matches the checksum stored in the associated checksum file. </a:t>
            </a:r>
          </a:p>
          <a:p>
            <a:pPr lvl="1"/>
            <a:r>
              <a:rPr lang="en-US" altLang="zh-CN" dirty="0"/>
              <a:t>If </a:t>
            </a:r>
            <a:r>
              <a:rPr lang="en-US" altLang="zh-CN" dirty="0">
                <a:solidFill>
                  <a:srgbClr val="FF0000"/>
                </a:solidFill>
              </a:rPr>
              <a:t>not</a:t>
            </a:r>
            <a:r>
              <a:rPr lang="en-US" altLang="zh-CN" dirty="0"/>
              <a:t>, then the client can opt to retrieve that block from </a:t>
            </a:r>
            <a:r>
              <a:rPr lang="en-US" altLang="zh-CN" dirty="0">
                <a:solidFill>
                  <a:srgbClr val="FF0000"/>
                </a:solidFill>
              </a:rPr>
              <a:t>another </a:t>
            </a:r>
            <a:r>
              <a:rPr lang="en-US" altLang="zh-CN" dirty="0" err="1">
                <a:solidFill>
                  <a:srgbClr val="FF0000"/>
                </a:solidFill>
              </a:rPr>
              <a:t>DataNode</a:t>
            </a:r>
            <a:r>
              <a:rPr lang="en-US" altLang="zh-CN" dirty="0">
                <a:solidFill>
                  <a:srgbClr val="FF0000"/>
                </a:solidFill>
              </a:rPr>
              <a:t> </a:t>
            </a:r>
            <a:r>
              <a:rPr lang="en-US" altLang="zh-CN" dirty="0"/>
              <a:t>that has a replica of that block.</a:t>
            </a:r>
          </a:p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391E683-8A8A-2D4E-88D3-6EA943125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18ED7-1FAF-4BEC-A906-EB6564C334EB}" type="slidenum">
              <a:rPr lang="zh-CN" altLang="en-US" smtClean="0"/>
              <a:pPr/>
              <a:t>26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13606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4675DC-538F-5D49-B7F0-E63710D87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Robustness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21ECDF4-1BA8-8A40-9AC5-EF3653E3A3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b="1" dirty="0"/>
              <a:t>Metadata Disk Failure</a:t>
            </a:r>
          </a:p>
          <a:p>
            <a:r>
              <a:rPr lang="en-US" altLang="zh-CN" dirty="0"/>
              <a:t>The </a:t>
            </a:r>
            <a:r>
              <a:rPr lang="en-US" altLang="zh-CN" dirty="0" err="1">
                <a:solidFill>
                  <a:srgbClr val="FF0000"/>
                </a:solidFill>
              </a:rPr>
              <a:t>FsImage</a:t>
            </a:r>
            <a:r>
              <a:rPr lang="en-US" altLang="zh-CN" dirty="0"/>
              <a:t> and the </a:t>
            </a:r>
            <a:r>
              <a:rPr lang="en-US" altLang="zh-CN" dirty="0" err="1">
                <a:solidFill>
                  <a:srgbClr val="FF0000"/>
                </a:solidFill>
              </a:rPr>
              <a:t>EditLog</a:t>
            </a:r>
            <a:r>
              <a:rPr lang="en-US" altLang="zh-CN" dirty="0"/>
              <a:t> are central data structures of HDFS. </a:t>
            </a:r>
          </a:p>
          <a:p>
            <a:pPr lvl="1"/>
            <a:r>
              <a:rPr lang="en-US" altLang="zh-CN" dirty="0"/>
              <a:t>A corruption of these files can cause the HDFS instance to be non-functional. </a:t>
            </a:r>
          </a:p>
          <a:p>
            <a:pPr lvl="1"/>
            <a:r>
              <a:rPr lang="en-US" altLang="zh-CN" dirty="0"/>
              <a:t>For this reason, the </a:t>
            </a:r>
            <a:r>
              <a:rPr lang="en-US" altLang="zh-CN" dirty="0" err="1"/>
              <a:t>NameNode</a:t>
            </a:r>
            <a:r>
              <a:rPr lang="en-US" altLang="zh-CN" dirty="0"/>
              <a:t> can be configured to support </a:t>
            </a:r>
            <a:r>
              <a:rPr lang="en-US" altLang="zh-CN" dirty="0">
                <a:solidFill>
                  <a:srgbClr val="FF0000"/>
                </a:solidFill>
              </a:rPr>
              <a:t>maintaining multiple copies of the </a:t>
            </a:r>
            <a:r>
              <a:rPr lang="en-US" altLang="zh-CN" dirty="0" err="1">
                <a:solidFill>
                  <a:srgbClr val="FF0000"/>
                </a:solidFill>
              </a:rPr>
              <a:t>FsImage</a:t>
            </a:r>
            <a:r>
              <a:rPr lang="en-US" altLang="zh-CN" dirty="0">
                <a:solidFill>
                  <a:srgbClr val="FF0000"/>
                </a:solidFill>
              </a:rPr>
              <a:t> and </a:t>
            </a:r>
            <a:r>
              <a:rPr lang="en-US" altLang="zh-CN" dirty="0" err="1">
                <a:solidFill>
                  <a:srgbClr val="FF0000"/>
                </a:solidFill>
              </a:rPr>
              <a:t>EditLog</a:t>
            </a:r>
            <a:r>
              <a:rPr lang="en-US" altLang="zh-CN" dirty="0"/>
              <a:t>. </a:t>
            </a:r>
          </a:p>
          <a:p>
            <a:pPr lvl="1"/>
            <a:r>
              <a:rPr lang="en-US" altLang="zh-CN" dirty="0"/>
              <a:t>Any update to either the </a:t>
            </a:r>
            <a:r>
              <a:rPr lang="en-US" altLang="zh-CN" dirty="0" err="1"/>
              <a:t>FsImage</a:t>
            </a:r>
            <a:r>
              <a:rPr lang="en-US" altLang="zh-CN" dirty="0"/>
              <a:t> or </a:t>
            </a:r>
            <a:r>
              <a:rPr lang="en-US" altLang="zh-CN" dirty="0" err="1"/>
              <a:t>EditLog</a:t>
            </a:r>
            <a:r>
              <a:rPr lang="en-US" altLang="zh-CN" dirty="0"/>
              <a:t> causes each of the </a:t>
            </a:r>
            <a:r>
              <a:rPr lang="en-US" altLang="zh-CN" dirty="0" err="1"/>
              <a:t>FsImages</a:t>
            </a:r>
            <a:r>
              <a:rPr lang="en-US" altLang="zh-CN" dirty="0"/>
              <a:t> and </a:t>
            </a:r>
            <a:r>
              <a:rPr lang="en-US" altLang="zh-CN" dirty="0" err="1"/>
              <a:t>EditLogs</a:t>
            </a:r>
            <a:r>
              <a:rPr lang="en-US" altLang="zh-CN" dirty="0"/>
              <a:t> to get updated </a:t>
            </a:r>
            <a:r>
              <a:rPr lang="en-US" altLang="zh-CN" dirty="0">
                <a:solidFill>
                  <a:srgbClr val="FF0000"/>
                </a:solidFill>
              </a:rPr>
              <a:t>synchronously</a:t>
            </a:r>
            <a:r>
              <a:rPr lang="en-US" altLang="zh-CN" dirty="0"/>
              <a:t>. </a:t>
            </a:r>
          </a:p>
          <a:p>
            <a:pPr lvl="1"/>
            <a:r>
              <a:rPr lang="en-US" altLang="zh-CN" dirty="0"/>
              <a:t>When a </a:t>
            </a:r>
            <a:r>
              <a:rPr lang="en-US" altLang="zh-CN" dirty="0" err="1"/>
              <a:t>NameNode</a:t>
            </a:r>
            <a:r>
              <a:rPr lang="en-US" altLang="zh-CN" dirty="0"/>
              <a:t> restarts, it selects the latest consistent </a:t>
            </a:r>
            <a:r>
              <a:rPr lang="en-US" altLang="zh-CN" dirty="0" err="1"/>
              <a:t>FsImage</a:t>
            </a:r>
            <a:r>
              <a:rPr lang="en-US" altLang="zh-CN" dirty="0"/>
              <a:t> and </a:t>
            </a:r>
            <a:r>
              <a:rPr lang="en-US" altLang="zh-CN" dirty="0" err="1"/>
              <a:t>EditLog</a:t>
            </a:r>
            <a:r>
              <a:rPr lang="en-US" altLang="zh-CN" dirty="0"/>
              <a:t> to use.</a:t>
            </a:r>
          </a:p>
          <a:p>
            <a:r>
              <a:rPr lang="en-US" altLang="zh-CN" b="1" dirty="0"/>
              <a:t>Snapshots</a:t>
            </a:r>
          </a:p>
          <a:p>
            <a:pPr lvl="1"/>
            <a:r>
              <a:rPr lang="en-US" altLang="zh-CN" dirty="0">
                <a:hlinkClick r:id="rId2"/>
              </a:rPr>
              <a:t>Snapshots</a:t>
            </a:r>
            <a:r>
              <a:rPr lang="en-US" altLang="zh-CN" dirty="0"/>
              <a:t> support storing a copy of data at a particular instant of time. One usage of the snapshot feature may be to roll back a corrupted HDFS instance to a previously known good point in time.</a:t>
            </a:r>
          </a:p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6BC0385-8467-BE4C-A8B9-D8210D6B9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18ED7-1FAF-4BEC-A906-EB6564C334EB}" type="slidenum">
              <a:rPr lang="zh-CN" altLang="en-US" smtClean="0"/>
              <a:pPr/>
              <a:t>27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33408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84DDEC-63E1-EB4E-9B0A-2FF4DC678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Data</a:t>
            </a:r>
            <a:r>
              <a:rPr kumimoji="1" lang="zh-CN" altLang="en-US" dirty="0"/>
              <a:t> </a:t>
            </a:r>
            <a:r>
              <a:rPr kumimoji="1" lang="en-US" altLang="zh-CN" dirty="0"/>
              <a:t>Organization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2A1D136-2A4E-AE4D-B00D-8468EA4A82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/>
              <a:t>Data Blocks</a:t>
            </a:r>
          </a:p>
          <a:p>
            <a:r>
              <a:rPr lang="en-US" altLang="zh-CN" dirty="0"/>
              <a:t>HDFS is designed to support very large files. </a:t>
            </a:r>
          </a:p>
          <a:p>
            <a:pPr lvl="1"/>
            <a:r>
              <a:rPr lang="en-US" altLang="zh-CN" dirty="0"/>
              <a:t>Applications that are compatible with HDFS are those that deal with large data sets. </a:t>
            </a:r>
          </a:p>
          <a:p>
            <a:pPr lvl="1"/>
            <a:r>
              <a:rPr lang="en-US" altLang="zh-CN" dirty="0"/>
              <a:t>These applications </a:t>
            </a:r>
            <a:r>
              <a:rPr lang="en-US" altLang="zh-CN" dirty="0">
                <a:solidFill>
                  <a:srgbClr val="FF0000"/>
                </a:solidFill>
              </a:rPr>
              <a:t>write their data only once </a:t>
            </a:r>
            <a:r>
              <a:rPr lang="en-US" altLang="zh-CN" dirty="0"/>
              <a:t>but they </a:t>
            </a:r>
            <a:r>
              <a:rPr lang="en-US" altLang="zh-CN" dirty="0">
                <a:solidFill>
                  <a:srgbClr val="FF0000"/>
                </a:solidFill>
              </a:rPr>
              <a:t>read it one or more times</a:t>
            </a:r>
            <a:r>
              <a:rPr lang="en-US" altLang="zh-CN" dirty="0"/>
              <a:t> and require these reads to be satisfied at streaming speeds. </a:t>
            </a:r>
          </a:p>
          <a:p>
            <a:pPr lvl="1"/>
            <a:r>
              <a:rPr lang="en-US" altLang="zh-CN" dirty="0"/>
              <a:t>HDFS supports </a:t>
            </a:r>
            <a:r>
              <a:rPr lang="en-US" altLang="zh-CN" dirty="0">
                <a:solidFill>
                  <a:srgbClr val="FF0000"/>
                </a:solidFill>
              </a:rPr>
              <a:t>write-once-read-many</a:t>
            </a:r>
            <a:r>
              <a:rPr lang="en-US" altLang="zh-CN" dirty="0"/>
              <a:t> semantics on files. </a:t>
            </a:r>
          </a:p>
          <a:p>
            <a:pPr lvl="1"/>
            <a:r>
              <a:rPr lang="en-US" altLang="zh-CN" dirty="0"/>
              <a:t>A typical block size used by HDFS is </a:t>
            </a:r>
            <a:r>
              <a:rPr lang="en-US" altLang="zh-CN" dirty="0">
                <a:solidFill>
                  <a:srgbClr val="FF0000"/>
                </a:solidFill>
              </a:rPr>
              <a:t>128 MB</a:t>
            </a:r>
            <a:r>
              <a:rPr lang="en-US" altLang="zh-CN" dirty="0"/>
              <a:t>. Thus, an HDFS file is chopped up into 128 MB chunks, and if possible, </a:t>
            </a:r>
            <a:r>
              <a:rPr lang="en-US" altLang="zh-CN" dirty="0">
                <a:solidFill>
                  <a:srgbClr val="FF0000"/>
                </a:solidFill>
              </a:rPr>
              <a:t>each chunk will reside on a different </a:t>
            </a:r>
            <a:r>
              <a:rPr lang="en-US" altLang="zh-CN" dirty="0" err="1">
                <a:solidFill>
                  <a:srgbClr val="FF0000"/>
                </a:solidFill>
              </a:rPr>
              <a:t>DataNode</a:t>
            </a:r>
            <a:r>
              <a:rPr lang="en-US" altLang="zh-CN" dirty="0"/>
              <a:t>.</a:t>
            </a:r>
            <a:br>
              <a:rPr lang="en-US" altLang="zh-CN" dirty="0"/>
            </a:br>
            <a:endParaRPr lang="en-US" altLang="zh-CN" dirty="0"/>
          </a:p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323C7CE-4448-904E-B5EE-95C816B1C8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18ED7-1FAF-4BEC-A906-EB6564C334EB}" type="slidenum">
              <a:rPr lang="zh-CN" altLang="en-US" smtClean="0"/>
              <a:pPr/>
              <a:t>28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27014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84DDEC-63E1-EB4E-9B0A-2FF4DC678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Data</a:t>
            </a:r>
            <a:r>
              <a:rPr kumimoji="1" lang="zh-CN" altLang="en-US" dirty="0"/>
              <a:t> </a:t>
            </a:r>
            <a:r>
              <a:rPr kumimoji="1" lang="en-US" altLang="zh-CN" dirty="0"/>
              <a:t>Organization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2A1D136-2A4E-AE4D-B00D-8468EA4A82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/>
              <a:t>Replication Pipelining</a:t>
            </a:r>
          </a:p>
          <a:p>
            <a:r>
              <a:rPr lang="en-US" altLang="zh-CN" dirty="0"/>
              <a:t>When a client is writing data to an HDFS file with a </a:t>
            </a:r>
            <a:r>
              <a:rPr lang="en-US" altLang="zh-CN" dirty="0">
                <a:solidFill>
                  <a:srgbClr val="FF0000"/>
                </a:solidFill>
              </a:rPr>
              <a:t>replication factor of three</a:t>
            </a:r>
            <a:r>
              <a:rPr lang="en-US" altLang="zh-CN" dirty="0"/>
              <a:t>, </a:t>
            </a:r>
          </a:p>
          <a:p>
            <a:pPr lvl="1"/>
            <a:r>
              <a:rPr lang="en-US" altLang="zh-CN" dirty="0"/>
              <a:t>the </a:t>
            </a:r>
            <a:r>
              <a:rPr lang="en-US" altLang="zh-CN" dirty="0" err="1"/>
              <a:t>NameNode</a:t>
            </a:r>
            <a:r>
              <a:rPr lang="en-US" altLang="zh-CN" dirty="0"/>
              <a:t> retrieves a list of </a:t>
            </a:r>
            <a:r>
              <a:rPr lang="en-US" altLang="zh-CN" dirty="0" err="1"/>
              <a:t>DataNodes</a:t>
            </a:r>
            <a:r>
              <a:rPr lang="en-US" altLang="zh-CN" dirty="0"/>
              <a:t> using a </a:t>
            </a:r>
            <a:r>
              <a:rPr lang="en-US" altLang="zh-CN" dirty="0">
                <a:solidFill>
                  <a:srgbClr val="FF0000"/>
                </a:solidFill>
              </a:rPr>
              <a:t>replication target choosing algorithm</a:t>
            </a:r>
            <a:r>
              <a:rPr lang="en-US" altLang="zh-CN" dirty="0"/>
              <a:t>. </a:t>
            </a:r>
          </a:p>
          <a:p>
            <a:pPr lvl="1"/>
            <a:r>
              <a:rPr lang="en-US" altLang="zh-CN" dirty="0"/>
              <a:t>This list contains the </a:t>
            </a:r>
            <a:r>
              <a:rPr lang="en-US" altLang="zh-CN" dirty="0" err="1"/>
              <a:t>DataNodes</a:t>
            </a:r>
            <a:r>
              <a:rPr lang="en-US" altLang="zh-CN" dirty="0"/>
              <a:t> that will host a replica of that block. </a:t>
            </a:r>
          </a:p>
          <a:p>
            <a:pPr lvl="1"/>
            <a:r>
              <a:rPr lang="en-US" altLang="zh-CN" dirty="0"/>
              <a:t>The client then writes to the </a:t>
            </a:r>
            <a:r>
              <a:rPr lang="en-US" altLang="zh-CN" dirty="0">
                <a:solidFill>
                  <a:srgbClr val="FF0000"/>
                </a:solidFill>
              </a:rPr>
              <a:t>first</a:t>
            </a:r>
            <a:r>
              <a:rPr lang="en-US" altLang="zh-CN" dirty="0"/>
              <a:t> </a:t>
            </a:r>
            <a:r>
              <a:rPr lang="en-US" altLang="zh-CN" dirty="0" err="1"/>
              <a:t>DataNode</a:t>
            </a:r>
            <a:r>
              <a:rPr lang="en-US" altLang="zh-CN" dirty="0"/>
              <a:t>. </a:t>
            </a:r>
          </a:p>
          <a:p>
            <a:pPr lvl="1"/>
            <a:r>
              <a:rPr lang="en-US" altLang="zh-CN" dirty="0"/>
              <a:t>The </a:t>
            </a:r>
            <a:r>
              <a:rPr lang="en-US" altLang="zh-CN" dirty="0">
                <a:solidFill>
                  <a:srgbClr val="FF0000"/>
                </a:solidFill>
              </a:rPr>
              <a:t>first</a:t>
            </a:r>
            <a:r>
              <a:rPr lang="en-US" altLang="zh-CN" dirty="0"/>
              <a:t> </a:t>
            </a:r>
            <a:r>
              <a:rPr lang="en-US" altLang="zh-CN" dirty="0" err="1"/>
              <a:t>DataNode</a:t>
            </a:r>
            <a:r>
              <a:rPr lang="en-US" altLang="zh-CN" dirty="0"/>
              <a:t> starts receiving the data in portions, writes each portion to its local repository and transfers that portion to the </a:t>
            </a:r>
            <a:r>
              <a:rPr lang="en-US" altLang="zh-CN" dirty="0">
                <a:solidFill>
                  <a:srgbClr val="FF0000"/>
                </a:solidFill>
              </a:rPr>
              <a:t>second</a:t>
            </a:r>
            <a:r>
              <a:rPr lang="en-US" altLang="zh-CN" dirty="0"/>
              <a:t> </a:t>
            </a:r>
            <a:r>
              <a:rPr lang="en-US" altLang="zh-CN" dirty="0" err="1"/>
              <a:t>DataNode</a:t>
            </a:r>
            <a:r>
              <a:rPr lang="en-US" altLang="zh-CN" dirty="0"/>
              <a:t> in the list. The </a:t>
            </a:r>
            <a:r>
              <a:rPr lang="en-US" altLang="zh-CN" dirty="0">
                <a:solidFill>
                  <a:srgbClr val="FF0000"/>
                </a:solidFill>
              </a:rPr>
              <a:t>second</a:t>
            </a:r>
            <a:r>
              <a:rPr lang="en-US" altLang="zh-CN" dirty="0"/>
              <a:t> </a:t>
            </a:r>
            <a:r>
              <a:rPr lang="en-US" altLang="zh-CN" dirty="0" err="1"/>
              <a:t>DataNode</a:t>
            </a:r>
            <a:r>
              <a:rPr lang="en-US" altLang="zh-CN" dirty="0"/>
              <a:t>, in turn starts receiving each portion of the data block, writes that portion to its repository and then flushes that portion to the </a:t>
            </a:r>
            <a:r>
              <a:rPr lang="en-US" altLang="zh-CN" dirty="0">
                <a:solidFill>
                  <a:srgbClr val="FF0000"/>
                </a:solidFill>
              </a:rPr>
              <a:t>third</a:t>
            </a:r>
            <a:r>
              <a:rPr lang="en-US" altLang="zh-CN" dirty="0"/>
              <a:t> </a:t>
            </a:r>
            <a:r>
              <a:rPr lang="en-US" altLang="zh-CN" dirty="0" err="1"/>
              <a:t>DataNode</a:t>
            </a:r>
            <a:r>
              <a:rPr lang="en-US" altLang="zh-CN" dirty="0"/>
              <a:t>. Finally, the </a:t>
            </a:r>
            <a:r>
              <a:rPr lang="en-US" altLang="zh-CN" dirty="0">
                <a:solidFill>
                  <a:srgbClr val="FF0000"/>
                </a:solidFill>
              </a:rPr>
              <a:t>third</a:t>
            </a:r>
            <a:r>
              <a:rPr lang="en-US" altLang="zh-CN" dirty="0"/>
              <a:t> </a:t>
            </a:r>
            <a:r>
              <a:rPr lang="en-US" altLang="zh-CN" dirty="0" err="1"/>
              <a:t>DataNode</a:t>
            </a:r>
            <a:r>
              <a:rPr lang="en-US" altLang="zh-CN" dirty="0"/>
              <a:t> writes the data to its local repository. </a:t>
            </a:r>
          </a:p>
          <a:p>
            <a:pPr lvl="1"/>
            <a:r>
              <a:rPr lang="en-US" altLang="zh-CN" dirty="0"/>
              <a:t>Thus, a </a:t>
            </a:r>
            <a:r>
              <a:rPr lang="en-US" altLang="zh-CN" dirty="0" err="1"/>
              <a:t>DataNode</a:t>
            </a:r>
            <a:r>
              <a:rPr lang="en-US" altLang="zh-CN" dirty="0"/>
              <a:t> can be receiving data from the </a:t>
            </a:r>
            <a:r>
              <a:rPr lang="en-US" altLang="zh-CN" dirty="0">
                <a:solidFill>
                  <a:srgbClr val="FF0000"/>
                </a:solidFill>
              </a:rPr>
              <a:t>previous one </a:t>
            </a:r>
            <a:r>
              <a:rPr lang="en-US" altLang="zh-CN" dirty="0"/>
              <a:t>in the pipeline and at the same time forwarding data to the </a:t>
            </a:r>
            <a:r>
              <a:rPr lang="en-US" altLang="zh-CN" dirty="0">
                <a:solidFill>
                  <a:srgbClr val="FF0000"/>
                </a:solidFill>
              </a:rPr>
              <a:t>next one </a:t>
            </a:r>
            <a:r>
              <a:rPr lang="en-US" altLang="zh-CN" dirty="0"/>
              <a:t>in the pipeline. </a:t>
            </a:r>
          </a:p>
          <a:p>
            <a:pPr lvl="1"/>
            <a:r>
              <a:rPr lang="en-US" altLang="zh-CN" dirty="0"/>
              <a:t>Thus, the data is </a:t>
            </a:r>
            <a:r>
              <a:rPr lang="en-US" altLang="zh-CN" dirty="0">
                <a:solidFill>
                  <a:srgbClr val="FF0000"/>
                </a:solidFill>
              </a:rPr>
              <a:t>pipelined from one </a:t>
            </a:r>
            <a:r>
              <a:rPr lang="en-US" altLang="zh-CN" dirty="0" err="1">
                <a:solidFill>
                  <a:srgbClr val="FF0000"/>
                </a:solidFill>
              </a:rPr>
              <a:t>DataNode</a:t>
            </a:r>
            <a:r>
              <a:rPr lang="en-US" altLang="zh-CN" dirty="0">
                <a:solidFill>
                  <a:srgbClr val="FF0000"/>
                </a:solidFill>
              </a:rPr>
              <a:t> to the next</a:t>
            </a:r>
            <a:r>
              <a:rPr lang="en-US" altLang="zh-CN" dirty="0"/>
              <a:t>.</a:t>
            </a:r>
          </a:p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323C7CE-4448-904E-B5EE-95C816B1C8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18ED7-1FAF-4BEC-A906-EB6564C334EB}" type="slidenum">
              <a:rPr lang="zh-CN" altLang="en-US" smtClean="0"/>
              <a:pPr/>
              <a:t>29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48988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HDFS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HDFS </a:t>
            </a:r>
          </a:p>
          <a:p>
            <a:pPr lvl="1"/>
            <a:r>
              <a:rPr lang="en-US" altLang="zh-CN" dirty="0"/>
              <a:t>is a file system designed for storing very large files with streaming data access patterns, running on clusters of commodity hardware.</a:t>
            </a:r>
          </a:p>
          <a:p>
            <a:pPr lvl="1"/>
            <a:endParaRPr lang="en-US" altLang="zh-CN" dirty="0"/>
          </a:p>
          <a:p>
            <a:r>
              <a:rPr lang="en-US" altLang="zh-CN" dirty="0"/>
              <a:t>Very large files</a:t>
            </a:r>
          </a:p>
          <a:p>
            <a:pPr lvl="1"/>
            <a:r>
              <a:rPr lang="en-US" altLang="zh-CN" dirty="0"/>
              <a:t>“Very large” in this context means files that are </a:t>
            </a:r>
            <a:r>
              <a:rPr lang="en-US" altLang="zh-CN" dirty="0">
                <a:solidFill>
                  <a:srgbClr val="FF0000"/>
                </a:solidFill>
              </a:rPr>
              <a:t>hundreds of megabytes</a:t>
            </a:r>
            <a:r>
              <a:rPr lang="en-US" altLang="zh-CN" dirty="0"/>
              <a:t>, </a:t>
            </a:r>
            <a:r>
              <a:rPr lang="en-US" altLang="zh-CN" dirty="0">
                <a:solidFill>
                  <a:srgbClr val="FF0000"/>
                </a:solidFill>
              </a:rPr>
              <a:t>gigabytes</a:t>
            </a:r>
            <a:r>
              <a:rPr lang="en-US" altLang="zh-CN" dirty="0"/>
              <a:t>, or </a:t>
            </a:r>
            <a:r>
              <a:rPr lang="en-US" altLang="zh-CN" dirty="0">
                <a:solidFill>
                  <a:srgbClr val="FF0000"/>
                </a:solidFill>
              </a:rPr>
              <a:t>terabytes</a:t>
            </a:r>
            <a:r>
              <a:rPr lang="en-US" altLang="zh-CN" dirty="0"/>
              <a:t> in size. </a:t>
            </a:r>
          </a:p>
          <a:p>
            <a:r>
              <a:rPr lang="en-US" altLang="zh-CN" dirty="0"/>
              <a:t>Streaming data access</a:t>
            </a:r>
          </a:p>
          <a:p>
            <a:pPr lvl="1"/>
            <a:r>
              <a:rPr lang="en-US" altLang="zh-CN" dirty="0"/>
              <a:t>HDFS is built around the idea that the most efficient data processing pattern is a </a:t>
            </a:r>
            <a:r>
              <a:rPr lang="en-US" altLang="zh-CN" dirty="0">
                <a:solidFill>
                  <a:srgbClr val="FF0000"/>
                </a:solidFill>
              </a:rPr>
              <a:t>write-once, read-many-times </a:t>
            </a:r>
            <a:r>
              <a:rPr lang="en-US" altLang="zh-CN" dirty="0"/>
              <a:t>pattern.</a:t>
            </a:r>
          </a:p>
          <a:p>
            <a:r>
              <a:rPr lang="en-US" altLang="zh-CN" dirty="0"/>
              <a:t>Commodity hardware</a:t>
            </a:r>
          </a:p>
          <a:p>
            <a:pPr lvl="1"/>
            <a:r>
              <a:rPr lang="en-US" altLang="zh-CN" dirty="0"/>
              <a:t>Hadoop </a:t>
            </a:r>
            <a:r>
              <a:rPr lang="en-US" altLang="zh-CN" dirty="0">
                <a:solidFill>
                  <a:srgbClr val="FF0000"/>
                </a:solidFill>
              </a:rPr>
              <a:t>doesn’t</a:t>
            </a:r>
            <a:r>
              <a:rPr lang="en-US" altLang="zh-CN" dirty="0"/>
              <a:t> require expensive, highly reliable hardware to run on.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18ED7-1FAF-4BEC-A906-EB6564C334EB}" type="slidenum">
              <a:rPr lang="zh-CN" altLang="en-US" smtClean="0"/>
              <a:pPr/>
              <a:t>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43950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HDFS: Reading data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18ED7-1FAF-4BEC-A906-EB6564C334EB}" type="slidenum">
              <a:rPr lang="zh-CN" altLang="en-US" smtClean="0"/>
              <a:pPr/>
              <a:t>30</a:t>
            </a:fld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3543" y="901009"/>
            <a:ext cx="6665119" cy="3829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174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HDFS: Writing data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18ED7-1FAF-4BEC-A906-EB6564C334EB}" type="slidenum">
              <a:rPr lang="zh-CN" altLang="en-US" smtClean="0"/>
              <a:pPr/>
              <a:t>31</a:t>
            </a:fld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7578" y="713179"/>
            <a:ext cx="6468844" cy="4180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33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F49D9F-7680-AD49-A5FF-9107E4F68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Accessibility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FBEB83C-6D1F-5F4B-98A3-59B707213C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HDFS can be accessed from applications in many different ways. </a:t>
            </a:r>
          </a:p>
          <a:p>
            <a:pPr lvl="1"/>
            <a:r>
              <a:rPr lang="en-US" altLang="zh-CN" dirty="0"/>
              <a:t>Natively, HDFS provides a </a:t>
            </a:r>
            <a:r>
              <a:rPr lang="en-US" altLang="zh-CN" dirty="0">
                <a:hlinkClick r:id="rId2"/>
              </a:rPr>
              <a:t>FileSystem Java API</a:t>
            </a:r>
            <a:r>
              <a:rPr lang="en-US" altLang="zh-CN" dirty="0"/>
              <a:t> for applications to use. </a:t>
            </a:r>
          </a:p>
          <a:p>
            <a:pPr lvl="1"/>
            <a:r>
              <a:rPr lang="en-US" altLang="zh-CN" dirty="0"/>
              <a:t>A </a:t>
            </a:r>
            <a:r>
              <a:rPr lang="en-US" altLang="zh-CN" dirty="0">
                <a:hlinkClick r:id="rId3"/>
              </a:rPr>
              <a:t>C language wrapper for this Java API</a:t>
            </a:r>
            <a:r>
              <a:rPr lang="en-US" altLang="zh-CN" dirty="0"/>
              <a:t> and </a:t>
            </a:r>
            <a:r>
              <a:rPr lang="en-US" altLang="zh-CN" dirty="0">
                <a:hlinkClick r:id="rId4"/>
              </a:rPr>
              <a:t>REST API</a:t>
            </a:r>
            <a:r>
              <a:rPr lang="en-US" altLang="zh-CN" dirty="0"/>
              <a:t> is also available. </a:t>
            </a:r>
          </a:p>
          <a:p>
            <a:pPr lvl="1"/>
            <a:r>
              <a:rPr lang="en-US" altLang="zh-CN" dirty="0"/>
              <a:t>In addition, an HTTP browser and can also be used to browse the files of an HDFS instance. </a:t>
            </a:r>
          </a:p>
          <a:p>
            <a:pPr lvl="1"/>
            <a:r>
              <a:rPr lang="en-US" altLang="zh-CN" dirty="0"/>
              <a:t>By using </a:t>
            </a:r>
            <a:r>
              <a:rPr lang="en-US" altLang="zh-CN" dirty="0">
                <a:hlinkClick r:id="rId5"/>
              </a:rPr>
              <a:t>NFS gateway</a:t>
            </a:r>
            <a:r>
              <a:rPr lang="en-US" altLang="zh-CN" dirty="0"/>
              <a:t>, HDFS can be mounted as part of the client’s local file system.</a:t>
            </a:r>
          </a:p>
          <a:p>
            <a:endParaRPr kumimoji="1" lang="en-US" altLang="zh-CN" dirty="0"/>
          </a:p>
          <a:p>
            <a:r>
              <a:rPr lang="en-US" altLang="zh-CN" b="1" dirty="0"/>
              <a:t>Browser Interface</a:t>
            </a:r>
          </a:p>
          <a:p>
            <a:pPr lvl="1"/>
            <a:r>
              <a:rPr lang="en-US" altLang="zh-CN" dirty="0"/>
              <a:t>A typical HDFS install configures a </a:t>
            </a:r>
            <a:r>
              <a:rPr lang="en-US" altLang="zh-CN" dirty="0">
                <a:solidFill>
                  <a:srgbClr val="FF0000"/>
                </a:solidFill>
              </a:rPr>
              <a:t>web server </a:t>
            </a:r>
            <a:r>
              <a:rPr lang="en-US" altLang="zh-CN" dirty="0"/>
              <a:t>to expose the HDFS namespace through a configurable TCP port. </a:t>
            </a:r>
          </a:p>
          <a:p>
            <a:pPr lvl="1"/>
            <a:r>
              <a:rPr lang="en-US" altLang="zh-CN" dirty="0"/>
              <a:t>This allows a user to navigate the HDFS namespace and view the contents of its files using a web browser.</a:t>
            </a:r>
          </a:p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5F5FA54-3F15-DE4C-9653-461790DA8D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18ED7-1FAF-4BEC-A906-EB6564C334EB}" type="slidenum">
              <a:rPr lang="zh-CN" altLang="en-US" smtClean="0"/>
              <a:pPr/>
              <a:t>32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15241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8A62839-797D-A94A-BB13-832E0F0E6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Accessibility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8D2BFDC-8C41-344E-B809-AD18CF5E2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18ED7-1FAF-4BEC-A906-EB6564C334EB}" type="slidenum">
              <a:rPr lang="zh-CN" altLang="en-US" smtClean="0"/>
              <a:pPr/>
              <a:t>33</a:t>
            </a:fld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C7795DF-2CD3-3C4A-8232-50FC893179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780" y="775691"/>
            <a:ext cx="8532440" cy="4352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390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EA9566D-E8BD-0E46-A4A8-A70C4AAF9F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Accessibility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38CAF94-1683-1A4F-AB94-0EAB8BEF5B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/>
              <a:t>FS Shell</a:t>
            </a:r>
          </a:p>
          <a:p>
            <a:r>
              <a:rPr lang="en-US" altLang="zh-CN" dirty="0"/>
              <a:t>HDFS allows user data to be organized in the form of files and directories. </a:t>
            </a:r>
          </a:p>
          <a:p>
            <a:pPr lvl="1"/>
            <a:r>
              <a:rPr lang="en-US" altLang="zh-CN" dirty="0"/>
              <a:t>It provides a </a:t>
            </a:r>
            <a:r>
              <a:rPr lang="en-US" altLang="zh-CN" dirty="0" err="1">
                <a:solidFill>
                  <a:srgbClr val="FF0000"/>
                </a:solidFill>
              </a:rPr>
              <a:t>commandline</a:t>
            </a:r>
            <a:r>
              <a:rPr lang="en-US" altLang="zh-CN" dirty="0"/>
              <a:t> interface called </a:t>
            </a:r>
            <a:r>
              <a:rPr lang="en-US" altLang="zh-CN" dirty="0">
                <a:hlinkClick r:id="rId2"/>
              </a:rPr>
              <a:t>FS shell</a:t>
            </a:r>
            <a:r>
              <a:rPr lang="en-US" altLang="zh-CN" dirty="0"/>
              <a:t> that lets a user interact with the data in HDFS. </a:t>
            </a:r>
          </a:p>
          <a:p>
            <a:pPr lvl="1"/>
            <a:r>
              <a:rPr lang="en-US" altLang="zh-CN" dirty="0"/>
              <a:t>The syntax of this command set is similar to other shells (e.g. bash, </a:t>
            </a:r>
            <a:r>
              <a:rPr lang="en-US" altLang="zh-CN" dirty="0" err="1"/>
              <a:t>csh</a:t>
            </a:r>
            <a:r>
              <a:rPr lang="en-US" altLang="zh-CN" dirty="0"/>
              <a:t>) that users are already familiar with. Here are some sample action/command pairs:</a:t>
            </a:r>
          </a:p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4112D6C-0BB8-5540-988B-400DD35C2E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18ED7-1FAF-4BEC-A906-EB6564C334EB}" type="slidenum">
              <a:rPr lang="zh-CN" altLang="en-US" smtClean="0"/>
              <a:pPr/>
              <a:t>34</a:t>
            </a:fld>
            <a:endParaRPr lang="zh-CN" altLang="en-US" dirty="0"/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43535348-5182-6C4B-B336-45D9C2635D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3978435"/>
              </p:ext>
            </p:extLst>
          </p:nvPr>
        </p:nvGraphicFramePr>
        <p:xfrm>
          <a:off x="730473" y="2715766"/>
          <a:ext cx="7539038" cy="1181100"/>
        </p:xfrm>
        <a:graphic>
          <a:graphicData uri="http://schemas.openxmlformats.org/drawingml/2006/table">
            <a:tbl>
              <a:tblPr/>
              <a:tblGrid>
                <a:gridCol w="3769519">
                  <a:extLst>
                    <a:ext uri="{9D8B030D-6E8A-4147-A177-3AD203B41FA5}">
                      <a16:colId xmlns:a16="http://schemas.microsoft.com/office/drawing/2014/main" val="2861393113"/>
                    </a:ext>
                  </a:extLst>
                </a:gridCol>
                <a:gridCol w="3769519">
                  <a:extLst>
                    <a:ext uri="{9D8B030D-6E8A-4147-A177-3AD203B41FA5}">
                      <a16:colId xmlns:a16="http://schemas.microsoft.com/office/drawing/2014/main" val="199415601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b="1" dirty="0">
                          <a:solidFill>
                            <a:srgbClr val="FFFFFF"/>
                          </a:solidFill>
                          <a:effectLst/>
                        </a:rPr>
                        <a:t>Action</a:t>
                      </a:r>
                    </a:p>
                  </a:txBody>
                  <a:tcPr marL="38100" marR="38100" marT="19050" marB="1905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BBBB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b="1">
                          <a:solidFill>
                            <a:srgbClr val="FFFFFF"/>
                          </a:solidFill>
                          <a:effectLst/>
                        </a:rPr>
                        <a:t>Command</a:t>
                      </a:r>
                    </a:p>
                  </a:txBody>
                  <a:tcPr marL="38100" marR="38100" marT="19050" marB="1905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BBBB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91452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solidFill>
                            <a:srgbClr val="333333"/>
                          </a:solidFill>
                          <a:effectLst/>
                          <a:latin typeface="Verdana" panose="020B0604030504040204" pitchFamily="34" charset="0"/>
                        </a:rPr>
                        <a:t>Create a directory named /foodir</a:t>
                      </a:r>
                    </a:p>
                  </a:txBody>
                  <a:tcPr marL="38100" marR="38100" marT="19050" marB="1905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solidFill>
                            <a:srgbClr val="333333"/>
                          </a:solidFill>
                          <a:effectLst/>
                          <a:latin typeface="Verdana" panose="020B0604030504040204" pitchFamily="34" charset="0"/>
                        </a:rPr>
                        <a:t>bin/hadoop dfs -mkdir /foodir</a:t>
                      </a:r>
                    </a:p>
                  </a:txBody>
                  <a:tcPr marL="38100" marR="38100" marT="19050" marB="1905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20117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solidFill>
                            <a:srgbClr val="333333"/>
                          </a:solidFill>
                          <a:effectLst/>
                          <a:latin typeface="Verdana" panose="020B0604030504040204" pitchFamily="34" charset="0"/>
                        </a:rPr>
                        <a:t>Remove a directory named /foodir</a:t>
                      </a:r>
                    </a:p>
                  </a:txBody>
                  <a:tcPr marL="38100" marR="38100" marT="19050" marB="1905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solidFill>
                            <a:srgbClr val="333333"/>
                          </a:solidFill>
                          <a:effectLst/>
                          <a:latin typeface="Verdana" panose="020B0604030504040204" pitchFamily="34" charset="0"/>
                        </a:rPr>
                        <a:t>bin/hadoop fs -rm -R /foodir</a:t>
                      </a:r>
                    </a:p>
                  </a:txBody>
                  <a:tcPr marL="38100" marR="38100" marT="19050" marB="1905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196169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solidFill>
                            <a:srgbClr val="333333"/>
                          </a:solidFill>
                          <a:effectLst/>
                          <a:latin typeface="Verdana" panose="020B0604030504040204" pitchFamily="34" charset="0"/>
                        </a:rPr>
                        <a:t>View the contents of a file named /foodir/myfile.txt</a:t>
                      </a:r>
                    </a:p>
                  </a:txBody>
                  <a:tcPr marL="38100" marR="38100" marT="19050" marB="1905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FE3D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solidFill>
                            <a:srgbClr val="333333"/>
                          </a:solidFill>
                          <a:effectLst/>
                          <a:latin typeface="Verdana" panose="020B0604030504040204" pitchFamily="34" charset="0"/>
                        </a:rPr>
                        <a:t>bin/</a:t>
                      </a:r>
                      <a:r>
                        <a:rPr lang="en-US" dirty="0" err="1">
                          <a:solidFill>
                            <a:srgbClr val="333333"/>
                          </a:solidFill>
                          <a:effectLst/>
                          <a:latin typeface="Verdana" panose="020B0604030504040204" pitchFamily="34" charset="0"/>
                        </a:rPr>
                        <a:t>hadoop</a:t>
                      </a:r>
                      <a:r>
                        <a:rPr lang="en-US" dirty="0">
                          <a:solidFill>
                            <a:srgbClr val="333333"/>
                          </a:solidFill>
                          <a:effectLst/>
                          <a:latin typeface="Verdana" panose="020B0604030504040204" pitchFamily="34" charset="0"/>
                        </a:rPr>
                        <a:t> </a:t>
                      </a:r>
                      <a:r>
                        <a:rPr lang="en-US" dirty="0" err="1">
                          <a:solidFill>
                            <a:srgbClr val="333333"/>
                          </a:solidFill>
                          <a:effectLst/>
                          <a:latin typeface="Verdana" panose="020B0604030504040204" pitchFamily="34" charset="0"/>
                        </a:rPr>
                        <a:t>dfs</a:t>
                      </a:r>
                      <a:r>
                        <a:rPr lang="en-US" dirty="0">
                          <a:solidFill>
                            <a:srgbClr val="333333"/>
                          </a:solidFill>
                          <a:effectLst/>
                          <a:latin typeface="Verdana" panose="020B0604030504040204" pitchFamily="34" charset="0"/>
                        </a:rPr>
                        <a:t> -cat /</a:t>
                      </a:r>
                      <a:r>
                        <a:rPr lang="en-US" dirty="0" err="1">
                          <a:solidFill>
                            <a:srgbClr val="333333"/>
                          </a:solidFill>
                          <a:effectLst/>
                          <a:latin typeface="Verdana" panose="020B0604030504040204" pitchFamily="34" charset="0"/>
                        </a:rPr>
                        <a:t>foodir</a:t>
                      </a:r>
                      <a:r>
                        <a:rPr lang="en-US" dirty="0">
                          <a:solidFill>
                            <a:srgbClr val="333333"/>
                          </a:solidFill>
                          <a:effectLst/>
                          <a:latin typeface="Verdana" panose="020B0604030504040204" pitchFamily="34" charset="0"/>
                        </a:rPr>
                        <a:t>/</a:t>
                      </a:r>
                      <a:r>
                        <a:rPr lang="en-US" dirty="0" err="1">
                          <a:solidFill>
                            <a:srgbClr val="333333"/>
                          </a:solidFill>
                          <a:effectLst/>
                          <a:latin typeface="Verdana" panose="020B0604030504040204" pitchFamily="34" charset="0"/>
                        </a:rPr>
                        <a:t>myfile.txt</a:t>
                      </a:r>
                      <a:endParaRPr lang="en-US" dirty="0">
                        <a:solidFill>
                          <a:srgbClr val="333333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38100" marR="38100" marT="19050" marB="1905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FE3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29058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67214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EA9566D-E8BD-0E46-A4A8-A70C4AAF9F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Accessibility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38CAF94-1683-1A4F-AB94-0EAB8BEF5B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 err="1"/>
              <a:t>DFSAdmin</a:t>
            </a:r>
            <a:endParaRPr lang="en-US" altLang="zh-CN" b="1" dirty="0"/>
          </a:p>
          <a:p>
            <a:r>
              <a:rPr lang="en-US" altLang="zh-CN" dirty="0"/>
              <a:t>The </a:t>
            </a:r>
            <a:r>
              <a:rPr lang="en-US" altLang="zh-CN" dirty="0" err="1">
                <a:solidFill>
                  <a:srgbClr val="FF0000"/>
                </a:solidFill>
              </a:rPr>
              <a:t>DFSAdmin</a:t>
            </a:r>
            <a:r>
              <a:rPr lang="en-US" altLang="zh-CN" dirty="0"/>
              <a:t> command set is used for administering an HDFS cluster. </a:t>
            </a:r>
          </a:p>
          <a:p>
            <a:pPr lvl="1"/>
            <a:r>
              <a:rPr lang="en-US" altLang="zh-CN" dirty="0"/>
              <a:t>These are commands that are used </a:t>
            </a:r>
            <a:r>
              <a:rPr lang="en-US" altLang="zh-CN" dirty="0">
                <a:solidFill>
                  <a:srgbClr val="FF0000"/>
                </a:solidFill>
              </a:rPr>
              <a:t>only by an HDFS administrator</a:t>
            </a:r>
            <a:r>
              <a:rPr lang="en-US" altLang="zh-CN" dirty="0"/>
              <a:t>. </a:t>
            </a:r>
          </a:p>
          <a:p>
            <a:pPr lvl="1"/>
            <a:r>
              <a:rPr lang="en-US" altLang="zh-CN" dirty="0"/>
              <a:t>Here are some sample action/command pairs:</a:t>
            </a:r>
          </a:p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4112D6C-0BB8-5540-988B-400DD35C2E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18ED7-1FAF-4BEC-A906-EB6564C334EB}" type="slidenum">
              <a:rPr lang="zh-CN" altLang="en-US" smtClean="0"/>
              <a:pPr/>
              <a:t>35</a:t>
            </a:fld>
            <a:endParaRPr lang="zh-CN" altLang="en-US" dirty="0"/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6F7724EA-1A5B-6B4C-AE4D-A8AAD6E535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7667550"/>
              </p:ext>
            </p:extLst>
          </p:nvPr>
        </p:nvGraphicFramePr>
        <p:xfrm>
          <a:off x="763402" y="2643758"/>
          <a:ext cx="7539038" cy="1181100"/>
        </p:xfrm>
        <a:graphic>
          <a:graphicData uri="http://schemas.openxmlformats.org/drawingml/2006/table">
            <a:tbl>
              <a:tblPr/>
              <a:tblGrid>
                <a:gridCol w="3769519">
                  <a:extLst>
                    <a:ext uri="{9D8B030D-6E8A-4147-A177-3AD203B41FA5}">
                      <a16:colId xmlns:a16="http://schemas.microsoft.com/office/drawing/2014/main" val="1162363625"/>
                    </a:ext>
                  </a:extLst>
                </a:gridCol>
                <a:gridCol w="3769519">
                  <a:extLst>
                    <a:ext uri="{9D8B030D-6E8A-4147-A177-3AD203B41FA5}">
                      <a16:colId xmlns:a16="http://schemas.microsoft.com/office/drawing/2014/main" val="350980706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b="1">
                          <a:solidFill>
                            <a:srgbClr val="FFFFFF"/>
                          </a:solidFill>
                          <a:effectLst/>
                        </a:rPr>
                        <a:t>Action</a:t>
                      </a:r>
                    </a:p>
                  </a:txBody>
                  <a:tcPr marL="38100" marR="38100" marT="19050" marB="1905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BBBB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b="1">
                          <a:solidFill>
                            <a:srgbClr val="FFFFFF"/>
                          </a:solidFill>
                          <a:effectLst/>
                        </a:rPr>
                        <a:t>Command</a:t>
                      </a:r>
                    </a:p>
                  </a:txBody>
                  <a:tcPr marL="38100" marR="38100" marT="19050" marB="1905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BBBB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71965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solidFill>
                            <a:srgbClr val="333333"/>
                          </a:solidFill>
                          <a:effectLst/>
                          <a:latin typeface="Verdana" panose="020B0604030504040204" pitchFamily="34" charset="0"/>
                        </a:rPr>
                        <a:t>Put the cluster in Safemode</a:t>
                      </a:r>
                    </a:p>
                  </a:txBody>
                  <a:tcPr marL="38100" marR="38100" marT="19050" marB="1905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solidFill>
                            <a:srgbClr val="333333"/>
                          </a:solidFill>
                          <a:effectLst/>
                          <a:latin typeface="Verdana" panose="020B0604030504040204" pitchFamily="34" charset="0"/>
                        </a:rPr>
                        <a:t>bin/hdfs dfsadmin -safemode enter</a:t>
                      </a:r>
                    </a:p>
                  </a:txBody>
                  <a:tcPr marL="38100" marR="38100" marT="19050" marB="1905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1706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solidFill>
                            <a:srgbClr val="333333"/>
                          </a:solidFill>
                          <a:effectLst/>
                          <a:latin typeface="Verdana" panose="020B0604030504040204" pitchFamily="34" charset="0"/>
                        </a:rPr>
                        <a:t>Generate a list of DataNodes</a:t>
                      </a:r>
                    </a:p>
                  </a:txBody>
                  <a:tcPr marL="38100" marR="38100" marT="19050" marB="1905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solidFill>
                            <a:srgbClr val="333333"/>
                          </a:solidFill>
                          <a:effectLst/>
                          <a:latin typeface="Verdana" panose="020B0604030504040204" pitchFamily="34" charset="0"/>
                        </a:rPr>
                        <a:t>bin/hdfs dfsadmin -report</a:t>
                      </a:r>
                    </a:p>
                  </a:txBody>
                  <a:tcPr marL="38100" marR="38100" marT="19050" marB="1905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13361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solidFill>
                            <a:srgbClr val="333333"/>
                          </a:solidFill>
                          <a:effectLst/>
                          <a:latin typeface="Verdana" panose="020B0604030504040204" pitchFamily="34" charset="0"/>
                        </a:rPr>
                        <a:t>Recommission or decommission DataNode(s)</a:t>
                      </a:r>
                    </a:p>
                  </a:txBody>
                  <a:tcPr marL="38100" marR="38100" marT="19050" marB="1905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solidFill>
                            <a:srgbClr val="333333"/>
                          </a:solidFill>
                          <a:effectLst/>
                          <a:latin typeface="Verdana" panose="020B0604030504040204" pitchFamily="34" charset="0"/>
                        </a:rPr>
                        <a:t>bin/</a:t>
                      </a:r>
                      <a:r>
                        <a:rPr lang="en-US" dirty="0" err="1">
                          <a:solidFill>
                            <a:srgbClr val="333333"/>
                          </a:solidFill>
                          <a:effectLst/>
                          <a:latin typeface="Verdana" panose="020B0604030504040204" pitchFamily="34" charset="0"/>
                        </a:rPr>
                        <a:t>hdfs</a:t>
                      </a:r>
                      <a:r>
                        <a:rPr lang="en-US" dirty="0">
                          <a:solidFill>
                            <a:srgbClr val="333333"/>
                          </a:solidFill>
                          <a:effectLst/>
                          <a:latin typeface="Verdana" panose="020B0604030504040204" pitchFamily="34" charset="0"/>
                        </a:rPr>
                        <a:t> </a:t>
                      </a:r>
                      <a:r>
                        <a:rPr lang="en-US" dirty="0" err="1">
                          <a:solidFill>
                            <a:srgbClr val="333333"/>
                          </a:solidFill>
                          <a:effectLst/>
                          <a:latin typeface="Verdana" panose="020B0604030504040204" pitchFamily="34" charset="0"/>
                        </a:rPr>
                        <a:t>dfsadmin</a:t>
                      </a:r>
                      <a:r>
                        <a:rPr lang="en-US" dirty="0">
                          <a:solidFill>
                            <a:srgbClr val="333333"/>
                          </a:solidFill>
                          <a:effectLst/>
                          <a:latin typeface="Verdana" panose="020B0604030504040204" pitchFamily="34" charset="0"/>
                        </a:rPr>
                        <a:t> -</a:t>
                      </a:r>
                      <a:r>
                        <a:rPr lang="en-US" dirty="0" err="1">
                          <a:solidFill>
                            <a:srgbClr val="333333"/>
                          </a:solidFill>
                          <a:effectLst/>
                          <a:latin typeface="Verdana" panose="020B0604030504040204" pitchFamily="34" charset="0"/>
                        </a:rPr>
                        <a:t>refreshNodes</a:t>
                      </a:r>
                      <a:endParaRPr lang="en-US" dirty="0">
                        <a:solidFill>
                          <a:srgbClr val="333333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38100" marR="38100" marT="19050" marB="1905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6641640"/>
                  </a:ext>
                </a:extLst>
              </a:tr>
            </a:tbl>
          </a:graphicData>
        </a:graphic>
      </p:graphicFrame>
      <p:sp>
        <p:nvSpPr>
          <p:cNvPr id="9" name="Rectangle 2">
            <a:extLst>
              <a:ext uri="{FF2B5EF4-FFF2-40B4-BE49-F238E27FC236}">
                <a16:creationId xmlns:a16="http://schemas.microsoft.com/office/drawing/2014/main" id="{F8CAC9E1-40D0-B045-82CE-F865A0958F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250" y="2224088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Verdana" panose="020B0604030504040204" pitchFamily="34" charset="0"/>
              </a:rPr>
            </a:b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184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2F95064-6DAE-2744-8E47-C5F2AA807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Space Reclamation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373CE29-3316-DD4D-B628-D8F30A6A7D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b="1" dirty="0"/>
              <a:t>File Deletes and Undeletes</a:t>
            </a:r>
          </a:p>
          <a:p>
            <a:pPr lvl="1"/>
            <a:r>
              <a:rPr lang="en-US" altLang="zh-CN" dirty="0"/>
              <a:t>If trash configuration is enabled, files removed by </a:t>
            </a:r>
            <a:r>
              <a:rPr lang="en-US" altLang="zh-CN" dirty="0">
                <a:hlinkClick r:id="rId2"/>
              </a:rPr>
              <a:t>FS Shell</a:t>
            </a:r>
            <a:r>
              <a:rPr lang="en-US" altLang="zh-CN" dirty="0"/>
              <a:t> is </a:t>
            </a:r>
            <a:r>
              <a:rPr lang="en-US" altLang="zh-CN" dirty="0">
                <a:solidFill>
                  <a:srgbClr val="FF0000"/>
                </a:solidFill>
              </a:rPr>
              <a:t>not</a:t>
            </a:r>
            <a:r>
              <a:rPr lang="en-US" altLang="zh-CN" dirty="0"/>
              <a:t> immediately removed from HDFS. </a:t>
            </a:r>
          </a:p>
          <a:p>
            <a:pPr lvl="1"/>
            <a:r>
              <a:rPr lang="en-US" altLang="zh-CN" dirty="0"/>
              <a:t>Instead, HDFS moves it to a </a:t>
            </a:r>
            <a:r>
              <a:rPr lang="en-US" altLang="zh-CN" dirty="0">
                <a:solidFill>
                  <a:srgbClr val="FF0000"/>
                </a:solidFill>
              </a:rPr>
              <a:t>trash directory </a:t>
            </a:r>
            <a:r>
              <a:rPr lang="en-US" altLang="zh-CN" dirty="0"/>
              <a:t>(each user has its own trash directory under /user/&lt;username&gt;/.Trash). </a:t>
            </a:r>
          </a:p>
          <a:p>
            <a:pPr lvl="1"/>
            <a:r>
              <a:rPr lang="en-US" altLang="zh-CN" dirty="0"/>
              <a:t>The file can be restored quickly as long as it remains in trash.</a:t>
            </a:r>
          </a:p>
          <a:p>
            <a:pPr lvl="1"/>
            <a:r>
              <a:rPr lang="en-US" altLang="zh-CN" dirty="0"/>
              <a:t>Most recent deleted files are moved to the current trash directory (/user/&lt;username&gt;/.Trash/Current), and in a </a:t>
            </a:r>
            <a:r>
              <a:rPr lang="en-US" altLang="zh-CN" dirty="0">
                <a:solidFill>
                  <a:srgbClr val="FF0000"/>
                </a:solidFill>
              </a:rPr>
              <a:t>configurable interval</a:t>
            </a:r>
            <a:r>
              <a:rPr lang="en-US" altLang="zh-CN" dirty="0"/>
              <a:t>, HDFS creates checkpoints (under /user/&lt;username&gt;/.Trash/&lt;date&gt;) for files in current trash directory and deletes old checkpoints when they are expired. </a:t>
            </a:r>
          </a:p>
          <a:p>
            <a:pPr lvl="1"/>
            <a:r>
              <a:rPr lang="en-US" altLang="zh-CN" dirty="0"/>
              <a:t>After the </a:t>
            </a:r>
            <a:r>
              <a:rPr lang="en-US" altLang="zh-CN" dirty="0">
                <a:solidFill>
                  <a:srgbClr val="FF0000"/>
                </a:solidFill>
              </a:rPr>
              <a:t>expiry</a:t>
            </a:r>
            <a:r>
              <a:rPr lang="en-US" altLang="zh-CN" dirty="0"/>
              <a:t> of its life in trash, the </a:t>
            </a:r>
            <a:r>
              <a:rPr lang="en-US" altLang="zh-CN" dirty="0" err="1"/>
              <a:t>NameNode</a:t>
            </a:r>
            <a:r>
              <a:rPr lang="en-US" altLang="zh-CN" dirty="0"/>
              <a:t> deletes the file from the HDFS namespace. </a:t>
            </a:r>
          </a:p>
          <a:p>
            <a:pPr lvl="1"/>
            <a:r>
              <a:rPr lang="en-US" altLang="zh-CN" dirty="0"/>
              <a:t>The deletion of a file causes </a:t>
            </a:r>
            <a:r>
              <a:rPr lang="en-US" altLang="zh-CN" dirty="0">
                <a:solidFill>
                  <a:srgbClr val="FF0000"/>
                </a:solidFill>
              </a:rPr>
              <a:t>the blocks associated with the file to be freed</a:t>
            </a:r>
            <a:r>
              <a:rPr lang="en-US" altLang="zh-CN" dirty="0"/>
              <a:t>. </a:t>
            </a:r>
          </a:p>
          <a:p>
            <a:pPr lvl="1"/>
            <a:r>
              <a:rPr lang="en-US" altLang="zh-CN" dirty="0"/>
              <a:t>Note that there could be an appreciable time delay between the time a file is deleted by a user and the time of the corresponding increase in free space in HDFS.</a:t>
            </a:r>
          </a:p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389BED5-887B-184D-84B8-C426F0A14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18ED7-1FAF-4BEC-A906-EB6564C334EB}" type="slidenum">
              <a:rPr lang="zh-CN" altLang="en-US" smtClean="0"/>
              <a:pPr/>
              <a:t>36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82039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2F95064-6DAE-2744-8E47-C5F2AA807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Space Reclamation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373CE29-3316-DD4D-B628-D8F30A6A7D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Following is an example which will show how the files are deleted from HDFS by FS Shell. </a:t>
            </a:r>
          </a:p>
          <a:p>
            <a:pPr lvl="1"/>
            <a:r>
              <a:rPr lang="en-US" altLang="zh-CN" dirty="0"/>
              <a:t>We created 2 files (test1 &amp; test2) under the directory delete</a:t>
            </a:r>
          </a:p>
          <a:p>
            <a:pPr marL="300038" lvl="1" indent="0">
              <a:buNone/>
            </a:pPr>
            <a:r>
              <a:rPr lang="en-US" altLang="zh-CN" sz="1300" dirty="0">
                <a:solidFill>
                  <a:schemeClr val="tx2"/>
                </a:solidFill>
                <a:latin typeface="Lucida Console" panose="020B0609040504020204" pitchFamily="49" charset="0"/>
              </a:rPr>
              <a:t>$ </a:t>
            </a:r>
            <a:r>
              <a:rPr lang="en-US" altLang="zh-CN" sz="1300" dirty="0" err="1">
                <a:solidFill>
                  <a:schemeClr val="tx2"/>
                </a:solidFill>
                <a:latin typeface="Lucida Console" panose="020B0609040504020204" pitchFamily="49" charset="0"/>
              </a:rPr>
              <a:t>hadoop</a:t>
            </a:r>
            <a:r>
              <a:rPr lang="en-US" altLang="zh-CN" sz="1300" dirty="0">
                <a:solidFill>
                  <a:schemeClr val="tx2"/>
                </a:solidFill>
                <a:latin typeface="Lucida Console" panose="020B0609040504020204" pitchFamily="49" charset="0"/>
              </a:rPr>
              <a:t> fs -</a:t>
            </a:r>
            <a:r>
              <a:rPr lang="en-US" altLang="zh-CN" sz="1300" dirty="0" err="1">
                <a:solidFill>
                  <a:schemeClr val="tx2"/>
                </a:solidFill>
                <a:latin typeface="Lucida Console" panose="020B0609040504020204" pitchFamily="49" charset="0"/>
              </a:rPr>
              <a:t>mkdir</a:t>
            </a:r>
            <a:r>
              <a:rPr lang="en-US" altLang="zh-CN" sz="1300" dirty="0">
                <a:solidFill>
                  <a:schemeClr val="tx2"/>
                </a:solidFill>
                <a:latin typeface="Lucida Console" panose="020B0609040504020204" pitchFamily="49" charset="0"/>
              </a:rPr>
              <a:t> -p delete/test1 </a:t>
            </a:r>
          </a:p>
          <a:p>
            <a:pPr marL="300038" lvl="1" indent="0">
              <a:buNone/>
            </a:pPr>
            <a:r>
              <a:rPr lang="en-US" altLang="zh-CN" sz="1300" dirty="0">
                <a:solidFill>
                  <a:schemeClr val="tx2"/>
                </a:solidFill>
                <a:latin typeface="Lucida Console" panose="020B0609040504020204" pitchFamily="49" charset="0"/>
              </a:rPr>
              <a:t>$ </a:t>
            </a:r>
            <a:r>
              <a:rPr lang="en-US" altLang="zh-CN" sz="1300" dirty="0" err="1">
                <a:solidFill>
                  <a:schemeClr val="tx2"/>
                </a:solidFill>
                <a:latin typeface="Lucida Console" panose="020B0609040504020204" pitchFamily="49" charset="0"/>
              </a:rPr>
              <a:t>hadoop</a:t>
            </a:r>
            <a:r>
              <a:rPr lang="en-US" altLang="zh-CN" sz="1300" dirty="0">
                <a:solidFill>
                  <a:schemeClr val="tx2"/>
                </a:solidFill>
                <a:latin typeface="Lucida Console" panose="020B0609040504020204" pitchFamily="49" charset="0"/>
              </a:rPr>
              <a:t> fs -</a:t>
            </a:r>
            <a:r>
              <a:rPr lang="en-US" altLang="zh-CN" sz="1300" dirty="0" err="1">
                <a:solidFill>
                  <a:schemeClr val="tx2"/>
                </a:solidFill>
                <a:latin typeface="Lucida Console" panose="020B0609040504020204" pitchFamily="49" charset="0"/>
              </a:rPr>
              <a:t>mkdir</a:t>
            </a:r>
            <a:r>
              <a:rPr lang="en-US" altLang="zh-CN" sz="1300" dirty="0">
                <a:solidFill>
                  <a:schemeClr val="tx2"/>
                </a:solidFill>
                <a:latin typeface="Lucida Console" panose="020B0609040504020204" pitchFamily="49" charset="0"/>
              </a:rPr>
              <a:t> -p delete/test2 </a:t>
            </a:r>
          </a:p>
          <a:p>
            <a:pPr marL="300038" lvl="1" indent="0">
              <a:buNone/>
            </a:pPr>
            <a:r>
              <a:rPr lang="en-US" altLang="zh-CN" sz="1300" dirty="0">
                <a:solidFill>
                  <a:schemeClr val="tx2"/>
                </a:solidFill>
                <a:latin typeface="Lucida Console" panose="020B0609040504020204" pitchFamily="49" charset="0"/>
              </a:rPr>
              <a:t>$ </a:t>
            </a:r>
            <a:r>
              <a:rPr lang="en-US" altLang="zh-CN" sz="1300" dirty="0" err="1">
                <a:solidFill>
                  <a:schemeClr val="tx2"/>
                </a:solidFill>
                <a:latin typeface="Lucida Console" panose="020B0609040504020204" pitchFamily="49" charset="0"/>
              </a:rPr>
              <a:t>hadoop</a:t>
            </a:r>
            <a:r>
              <a:rPr lang="en-US" altLang="zh-CN" sz="1300" dirty="0">
                <a:solidFill>
                  <a:schemeClr val="tx2"/>
                </a:solidFill>
                <a:latin typeface="Lucida Console" panose="020B0609040504020204" pitchFamily="49" charset="0"/>
              </a:rPr>
              <a:t> fs -ls delete/ </a:t>
            </a:r>
          </a:p>
          <a:p>
            <a:pPr marL="300038" lvl="1" indent="0">
              <a:buNone/>
            </a:pPr>
            <a:r>
              <a:rPr lang="en-US" altLang="zh-CN" sz="1300" dirty="0">
                <a:solidFill>
                  <a:schemeClr val="tx2"/>
                </a:solidFill>
                <a:latin typeface="Lucida Console" panose="020B0609040504020204" pitchFamily="49" charset="0"/>
              </a:rPr>
              <a:t>Found 2 items </a:t>
            </a:r>
          </a:p>
          <a:p>
            <a:pPr marL="300038" lvl="1" indent="0">
              <a:buNone/>
            </a:pPr>
            <a:r>
              <a:rPr lang="en-US" altLang="zh-CN" sz="1300" dirty="0" err="1">
                <a:solidFill>
                  <a:schemeClr val="tx2"/>
                </a:solidFill>
                <a:latin typeface="Lucida Console" panose="020B0609040504020204" pitchFamily="49" charset="0"/>
              </a:rPr>
              <a:t>drwxr</a:t>
            </a:r>
            <a:r>
              <a:rPr lang="en-US" altLang="zh-CN" sz="1300" dirty="0">
                <a:solidFill>
                  <a:schemeClr val="tx2"/>
                </a:solidFill>
                <a:latin typeface="Lucida Console" panose="020B0609040504020204" pitchFamily="49" charset="0"/>
              </a:rPr>
              <a:t>-</a:t>
            </a:r>
            <a:r>
              <a:rPr lang="en-US" altLang="zh-CN" sz="1300" dirty="0" err="1">
                <a:solidFill>
                  <a:schemeClr val="tx2"/>
                </a:solidFill>
                <a:latin typeface="Lucida Console" panose="020B0609040504020204" pitchFamily="49" charset="0"/>
              </a:rPr>
              <a:t>xr</a:t>
            </a:r>
            <a:r>
              <a:rPr lang="en-US" altLang="zh-CN" sz="1300" dirty="0">
                <a:solidFill>
                  <a:schemeClr val="tx2"/>
                </a:solidFill>
                <a:latin typeface="Lucida Console" panose="020B0609040504020204" pitchFamily="49" charset="0"/>
              </a:rPr>
              <a:t>-x - </a:t>
            </a:r>
            <a:r>
              <a:rPr lang="en-US" altLang="zh-CN" sz="1300" dirty="0" err="1">
                <a:solidFill>
                  <a:schemeClr val="tx2"/>
                </a:solidFill>
                <a:latin typeface="Lucida Console" panose="020B0609040504020204" pitchFamily="49" charset="0"/>
              </a:rPr>
              <a:t>hadoop</a:t>
            </a:r>
            <a:r>
              <a:rPr lang="en-US" altLang="zh-CN" sz="1300" dirty="0">
                <a:solidFill>
                  <a:schemeClr val="tx2"/>
                </a:solidFill>
                <a:latin typeface="Lucida Console" panose="020B0609040504020204" pitchFamily="49" charset="0"/>
              </a:rPr>
              <a:t> </a:t>
            </a:r>
            <a:r>
              <a:rPr lang="en-US" altLang="zh-CN" sz="1300" dirty="0" err="1">
                <a:solidFill>
                  <a:schemeClr val="tx2"/>
                </a:solidFill>
                <a:latin typeface="Lucida Console" panose="020B0609040504020204" pitchFamily="49" charset="0"/>
              </a:rPr>
              <a:t>hadoop</a:t>
            </a:r>
            <a:r>
              <a:rPr lang="en-US" altLang="zh-CN" sz="1300" dirty="0">
                <a:solidFill>
                  <a:schemeClr val="tx2"/>
                </a:solidFill>
                <a:latin typeface="Lucida Console" panose="020B0609040504020204" pitchFamily="49" charset="0"/>
              </a:rPr>
              <a:t> 0 2015-05-08 12:39 delete/test1 </a:t>
            </a:r>
          </a:p>
          <a:p>
            <a:pPr marL="300038" lvl="1" indent="0">
              <a:buNone/>
            </a:pPr>
            <a:r>
              <a:rPr lang="en-US" altLang="zh-CN" sz="1300" dirty="0" err="1">
                <a:solidFill>
                  <a:schemeClr val="tx2"/>
                </a:solidFill>
                <a:latin typeface="Lucida Console" panose="020B0609040504020204" pitchFamily="49" charset="0"/>
              </a:rPr>
              <a:t>drwxr</a:t>
            </a:r>
            <a:r>
              <a:rPr lang="en-US" altLang="zh-CN" sz="1300" dirty="0">
                <a:solidFill>
                  <a:schemeClr val="tx2"/>
                </a:solidFill>
                <a:latin typeface="Lucida Console" panose="020B0609040504020204" pitchFamily="49" charset="0"/>
              </a:rPr>
              <a:t>-</a:t>
            </a:r>
            <a:r>
              <a:rPr lang="en-US" altLang="zh-CN" sz="1300" dirty="0" err="1">
                <a:solidFill>
                  <a:schemeClr val="tx2"/>
                </a:solidFill>
                <a:latin typeface="Lucida Console" panose="020B0609040504020204" pitchFamily="49" charset="0"/>
              </a:rPr>
              <a:t>xr</a:t>
            </a:r>
            <a:r>
              <a:rPr lang="en-US" altLang="zh-CN" sz="1300" dirty="0">
                <a:solidFill>
                  <a:schemeClr val="tx2"/>
                </a:solidFill>
                <a:latin typeface="Lucida Console" panose="020B0609040504020204" pitchFamily="49" charset="0"/>
              </a:rPr>
              <a:t>-x - </a:t>
            </a:r>
            <a:r>
              <a:rPr lang="en-US" altLang="zh-CN" sz="1300" dirty="0" err="1">
                <a:solidFill>
                  <a:schemeClr val="tx2"/>
                </a:solidFill>
                <a:latin typeface="Lucida Console" panose="020B0609040504020204" pitchFamily="49" charset="0"/>
              </a:rPr>
              <a:t>hadoop</a:t>
            </a:r>
            <a:r>
              <a:rPr lang="en-US" altLang="zh-CN" sz="1300" dirty="0">
                <a:solidFill>
                  <a:schemeClr val="tx2"/>
                </a:solidFill>
                <a:latin typeface="Lucida Console" panose="020B0609040504020204" pitchFamily="49" charset="0"/>
              </a:rPr>
              <a:t> </a:t>
            </a:r>
            <a:r>
              <a:rPr lang="en-US" altLang="zh-CN" sz="1300" dirty="0" err="1">
                <a:solidFill>
                  <a:schemeClr val="tx2"/>
                </a:solidFill>
                <a:latin typeface="Lucida Console" panose="020B0609040504020204" pitchFamily="49" charset="0"/>
              </a:rPr>
              <a:t>hadoop</a:t>
            </a:r>
            <a:r>
              <a:rPr lang="en-US" altLang="zh-CN" sz="1300" dirty="0">
                <a:solidFill>
                  <a:schemeClr val="tx2"/>
                </a:solidFill>
                <a:latin typeface="Lucida Console" panose="020B0609040504020204" pitchFamily="49" charset="0"/>
              </a:rPr>
              <a:t> 0 2015-05-08 12:40 delete/test2</a:t>
            </a:r>
          </a:p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389BED5-887B-184D-84B8-C426F0A14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18ED7-1FAF-4BEC-A906-EB6564C334EB}" type="slidenum">
              <a:rPr lang="zh-CN" altLang="en-US" smtClean="0"/>
              <a:pPr/>
              <a:t>37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77925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2F95064-6DAE-2744-8E47-C5F2AA807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Space Reclamation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373CE29-3316-DD4D-B628-D8F30A6A7D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We are going to remove the file </a:t>
            </a:r>
            <a:r>
              <a:rPr lang="en-US" altLang="zh-CN" dirty="0">
                <a:solidFill>
                  <a:srgbClr val="FF0000"/>
                </a:solidFill>
              </a:rPr>
              <a:t>test1</a:t>
            </a:r>
            <a:r>
              <a:rPr lang="en-US" altLang="zh-CN" dirty="0"/>
              <a:t>. The comment below shows that the file has been moved to Trash directory.</a:t>
            </a:r>
          </a:p>
          <a:p>
            <a:pPr marL="300038" lvl="1" indent="0">
              <a:buNone/>
            </a:pPr>
            <a:r>
              <a:rPr lang="en-US" altLang="zh-CN" dirty="0">
                <a:solidFill>
                  <a:schemeClr val="tx2"/>
                </a:solidFill>
                <a:latin typeface="Lucida Console" panose="020B0609040504020204" pitchFamily="49" charset="0"/>
              </a:rPr>
              <a:t>$ </a:t>
            </a:r>
            <a:r>
              <a:rPr lang="en-US" altLang="zh-CN" dirty="0" err="1">
                <a:solidFill>
                  <a:schemeClr val="tx2"/>
                </a:solidFill>
                <a:latin typeface="Lucida Console" panose="020B0609040504020204" pitchFamily="49" charset="0"/>
              </a:rPr>
              <a:t>hadoop</a:t>
            </a:r>
            <a:r>
              <a:rPr lang="en-US" altLang="zh-CN" dirty="0">
                <a:solidFill>
                  <a:schemeClr val="tx2"/>
                </a:solidFill>
                <a:latin typeface="Lucida Console" panose="020B0609040504020204" pitchFamily="49" charset="0"/>
              </a:rPr>
              <a:t> fs -rm -r delete/test1 </a:t>
            </a:r>
          </a:p>
          <a:p>
            <a:pPr marL="300038" lvl="1" indent="0">
              <a:buNone/>
            </a:pPr>
            <a:r>
              <a:rPr lang="en-US" altLang="zh-CN" dirty="0">
                <a:solidFill>
                  <a:schemeClr val="tx2"/>
                </a:solidFill>
                <a:latin typeface="Lucida Console" panose="020B0609040504020204" pitchFamily="49" charset="0"/>
              </a:rPr>
              <a:t>Moved: </a:t>
            </a:r>
            <a:r>
              <a:rPr lang="en-US" altLang="zh-CN" dirty="0" err="1">
                <a:solidFill>
                  <a:schemeClr val="tx2"/>
                </a:solidFill>
                <a:latin typeface="Lucida Console" panose="020B0609040504020204" pitchFamily="49" charset="0"/>
              </a:rPr>
              <a:t>hdfs</a:t>
            </a:r>
            <a:r>
              <a:rPr lang="en-US" altLang="zh-CN" dirty="0">
                <a:solidFill>
                  <a:schemeClr val="tx2"/>
                </a:solidFill>
                <a:latin typeface="Lucida Console" panose="020B0609040504020204" pitchFamily="49" charset="0"/>
              </a:rPr>
              <a:t>://localhost:8020/user/</a:t>
            </a:r>
            <a:r>
              <a:rPr lang="en-US" altLang="zh-CN" dirty="0" err="1">
                <a:solidFill>
                  <a:schemeClr val="tx2"/>
                </a:solidFill>
                <a:latin typeface="Lucida Console" panose="020B0609040504020204" pitchFamily="49" charset="0"/>
              </a:rPr>
              <a:t>hadoop</a:t>
            </a:r>
            <a:r>
              <a:rPr lang="en-US" altLang="zh-CN" dirty="0">
                <a:solidFill>
                  <a:schemeClr val="tx2"/>
                </a:solidFill>
                <a:latin typeface="Lucida Console" panose="020B0609040504020204" pitchFamily="49" charset="0"/>
              </a:rPr>
              <a:t>/delete/test1 to trash at: </a:t>
            </a:r>
            <a:r>
              <a:rPr lang="en-US" altLang="zh-CN" dirty="0" err="1">
                <a:solidFill>
                  <a:schemeClr val="tx2"/>
                </a:solidFill>
                <a:latin typeface="Lucida Console" panose="020B0609040504020204" pitchFamily="49" charset="0"/>
              </a:rPr>
              <a:t>hdfs</a:t>
            </a:r>
            <a:r>
              <a:rPr lang="en-US" altLang="zh-CN" dirty="0">
                <a:solidFill>
                  <a:schemeClr val="tx2"/>
                </a:solidFill>
                <a:latin typeface="Lucida Console" panose="020B0609040504020204" pitchFamily="49" charset="0"/>
              </a:rPr>
              <a:t>://localhost:8020/user/</a:t>
            </a:r>
            <a:r>
              <a:rPr lang="en-US" altLang="zh-CN" dirty="0" err="1">
                <a:solidFill>
                  <a:schemeClr val="tx2"/>
                </a:solidFill>
                <a:latin typeface="Lucida Console" panose="020B0609040504020204" pitchFamily="49" charset="0"/>
              </a:rPr>
              <a:t>hadoop</a:t>
            </a:r>
            <a:r>
              <a:rPr lang="en-US" altLang="zh-CN" dirty="0">
                <a:solidFill>
                  <a:schemeClr val="tx2"/>
                </a:solidFill>
                <a:latin typeface="Lucida Console" panose="020B0609040504020204" pitchFamily="49" charset="0"/>
              </a:rPr>
              <a:t>/.Trash/Current </a:t>
            </a:r>
          </a:p>
          <a:p>
            <a:endParaRPr lang="en-US" altLang="zh-CN" dirty="0"/>
          </a:p>
          <a:p>
            <a:r>
              <a:rPr lang="en-US" altLang="zh-CN" dirty="0"/>
              <a:t>now we are going to remove the file with </a:t>
            </a:r>
            <a:r>
              <a:rPr lang="en-US" altLang="zh-CN" dirty="0" err="1">
                <a:solidFill>
                  <a:srgbClr val="FF0000"/>
                </a:solidFill>
              </a:rPr>
              <a:t>skipTrash</a:t>
            </a:r>
            <a:r>
              <a:rPr lang="en-US" altLang="zh-CN" dirty="0"/>
              <a:t> option, which will </a:t>
            </a:r>
            <a:r>
              <a:rPr lang="en-US" altLang="zh-CN" dirty="0">
                <a:solidFill>
                  <a:srgbClr val="FF0000"/>
                </a:solidFill>
              </a:rPr>
              <a:t>not</a:t>
            </a:r>
            <a:r>
              <a:rPr lang="en-US" altLang="zh-CN" dirty="0"/>
              <a:t> send the file to Trash.</a:t>
            </a:r>
            <a:r>
              <a:rPr lang="zh-CN" altLang="en-US" dirty="0"/>
              <a:t> </a:t>
            </a:r>
            <a:r>
              <a:rPr lang="en-US" altLang="zh-CN" dirty="0"/>
              <a:t>It will be completely removed from HDFS.</a:t>
            </a:r>
          </a:p>
          <a:p>
            <a:pPr marL="300038" lvl="1" indent="0">
              <a:buNone/>
            </a:pPr>
            <a:r>
              <a:rPr lang="en-US" altLang="zh-CN" dirty="0">
                <a:solidFill>
                  <a:schemeClr val="tx2"/>
                </a:solidFill>
                <a:latin typeface="Lucida Console" panose="020B0609040504020204" pitchFamily="49" charset="0"/>
              </a:rPr>
              <a:t>$ </a:t>
            </a:r>
            <a:r>
              <a:rPr lang="en-US" altLang="zh-CN" dirty="0" err="1">
                <a:solidFill>
                  <a:schemeClr val="tx2"/>
                </a:solidFill>
                <a:latin typeface="Lucida Console" panose="020B0609040504020204" pitchFamily="49" charset="0"/>
              </a:rPr>
              <a:t>hadoop</a:t>
            </a:r>
            <a:r>
              <a:rPr lang="en-US" altLang="zh-CN" dirty="0">
                <a:solidFill>
                  <a:schemeClr val="tx2"/>
                </a:solidFill>
                <a:latin typeface="Lucida Console" panose="020B0609040504020204" pitchFamily="49" charset="0"/>
              </a:rPr>
              <a:t> fs -rm -r -</a:t>
            </a:r>
            <a:r>
              <a:rPr lang="en-US" altLang="zh-CN" dirty="0" err="1">
                <a:solidFill>
                  <a:schemeClr val="tx2"/>
                </a:solidFill>
                <a:latin typeface="Lucida Console" panose="020B0609040504020204" pitchFamily="49" charset="0"/>
              </a:rPr>
              <a:t>skipTrash</a:t>
            </a:r>
            <a:r>
              <a:rPr lang="en-US" altLang="zh-CN" dirty="0">
                <a:solidFill>
                  <a:schemeClr val="tx2"/>
                </a:solidFill>
                <a:latin typeface="Lucida Console" panose="020B0609040504020204" pitchFamily="49" charset="0"/>
              </a:rPr>
              <a:t> delete/test2 </a:t>
            </a:r>
          </a:p>
          <a:p>
            <a:pPr marL="300038" lvl="1" indent="0">
              <a:buNone/>
            </a:pPr>
            <a:r>
              <a:rPr lang="en-US" altLang="zh-CN" dirty="0">
                <a:solidFill>
                  <a:schemeClr val="tx2"/>
                </a:solidFill>
                <a:latin typeface="Lucida Console" panose="020B0609040504020204" pitchFamily="49" charset="0"/>
              </a:rPr>
              <a:t>Deleted delete/test2</a:t>
            </a:r>
          </a:p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389BED5-887B-184D-84B8-C426F0A14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18ED7-1FAF-4BEC-A906-EB6564C334EB}" type="slidenum">
              <a:rPr lang="zh-CN" altLang="en-US" smtClean="0"/>
              <a:pPr/>
              <a:t>38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62860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2F95064-6DAE-2744-8E47-C5F2AA807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Space Reclamation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373CE29-3316-DD4D-B628-D8F30A6A7D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We can see now that the Trash directory contains </a:t>
            </a:r>
            <a:r>
              <a:rPr lang="en-US" altLang="zh-CN" dirty="0">
                <a:solidFill>
                  <a:srgbClr val="FF0000"/>
                </a:solidFill>
              </a:rPr>
              <a:t>only file test1</a:t>
            </a:r>
            <a:r>
              <a:rPr lang="en-US" altLang="zh-CN" dirty="0"/>
              <a:t>.</a:t>
            </a:r>
          </a:p>
          <a:p>
            <a:pPr marL="300038" lvl="1" indent="0">
              <a:buNone/>
            </a:pPr>
            <a:r>
              <a:rPr lang="en-US" altLang="zh-CN" dirty="0">
                <a:solidFill>
                  <a:schemeClr val="tx2"/>
                </a:solidFill>
                <a:latin typeface="Lucida Console" panose="020B0609040504020204" pitchFamily="49" charset="0"/>
              </a:rPr>
              <a:t>$ </a:t>
            </a:r>
            <a:r>
              <a:rPr lang="en-US" altLang="zh-CN" dirty="0" err="1">
                <a:solidFill>
                  <a:schemeClr val="tx2"/>
                </a:solidFill>
                <a:latin typeface="Lucida Console" panose="020B0609040504020204" pitchFamily="49" charset="0"/>
              </a:rPr>
              <a:t>hadoop</a:t>
            </a:r>
            <a:r>
              <a:rPr lang="en-US" altLang="zh-CN" dirty="0">
                <a:solidFill>
                  <a:schemeClr val="tx2"/>
                </a:solidFill>
                <a:latin typeface="Lucida Console" panose="020B0609040504020204" pitchFamily="49" charset="0"/>
              </a:rPr>
              <a:t> fs -ls .Trash/Current/user/</a:t>
            </a:r>
            <a:r>
              <a:rPr lang="en-US" altLang="zh-CN" dirty="0" err="1">
                <a:solidFill>
                  <a:schemeClr val="tx2"/>
                </a:solidFill>
                <a:latin typeface="Lucida Console" panose="020B0609040504020204" pitchFamily="49" charset="0"/>
              </a:rPr>
              <a:t>hadoop</a:t>
            </a:r>
            <a:r>
              <a:rPr lang="en-US" altLang="zh-CN" dirty="0">
                <a:solidFill>
                  <a:schemeClr val="tx2"/>
                </a:solidFill>
                <a:latin typeface="Lucida Console" panose="020B0609040504020204" pitchFamily="49" charset="0"/>
              </a:rPr>
              <a:t>/delete/ </a:t>
            </a:r>
          </a:p>
          <a:p>
            <a:pPr marL="300038" lvl="1" indent="0">
              <a:buNone/>
            </a:pPr>
            <a:r>
              <a:rPr lang="en-US" altLang="zh-CN" dirty="0">
                <a:solidFill>
                  <a:schemeClr val="tx2"/>
                </a:solidFill>
                <a:latin typeface="Lucida Console" panose="020B0609040504020204" pitchFamily="49" charset="0"/>
              </a:rPr>
              <a:t>Found 1 items\ </a:t>
            </a:r>
          </a:p>
          <a:p>
            <a:pPr marL="300038" lvl="1" indent="0">
              <a:buNone/>
            </a:pPr>
            <a:r>
              <a:rPr lang="en-US" altLang="zh-CN" dirty="0" err="1">
                <a:solidFill>
                  <a:schemeClr val="tx2"/>
                </a:solidFill>
                <a:latin typeface="Lucida Console" panose="020B0609040504020204" pitchFamily="49" charset="0"/>
              </a:rPr>
              <a:t>drwxr</a:t>
            </a:r>
            <a:r>
              <a:rPr lang="en-US" altLang="zh-CN" dirty="0">
                <a:solidFill>
                  <a:schemeClr val="tx2"/>
                </a:solidFill>
                <a:latin typeface="Lucida Console" panose="020B0609040504020204" pitchFamily="49" charset="0"/>
              </a:rPr>
              <a:t>-</a:t>
            </a:r>
            <a:r>
              <a:rPr lang="en-US" altLang="zh-CN" dirty="0" err="1">
                <a:solidFill>
                  <a:schemeClr val="tx2"/>
                </a:solidFill>
                <a:latin typeface="Lucida Console" panose="020B0609040504020204" pitchFamily="49" charset="0"/>
              </a:rPr>
              <a:t>xr</a:t>
            </a:r>
            <a:r>
              <a:rPr lang="en-US" altLang="zh-CN" dirty="0">
                <a:solidFill>
                  <a:schemeClr val="tx2"/>
                </a:solidFill>
                <a:latin typeface="Lucida Console" panose="020B0609040504020204" pitchFamily="49" charset="0"/>
              </a:rPr>
              <a:t>-x - </a:t>
            </a:r>
            <a:r>
              <a:rPr lang="en-US" altLang="zh-CN" dirty="0" err="1">
                <a:solidFill>
                  <a:schemeClr val="tx2"/>
                </a:solidFill>
                <a:latin typeface="Lucida Console" panose="020B0609040504020204" pitchFamily="49" charset="0"/>
              </a:rPr>
              <a:t>hadoop</a:t>
            </a:r>
            <a:r>
              <a:rPr lang="en-US" altLang="zh-CN" dirty="0">
                <a:solidFill>
                  <a:schemeClr val="tx2"/>
                </a:solidFill>
                <a:latin typeface="Lucida Console" panose="020B0609040504020204" pitchFamily="49" charset="0"/>
              </a:rPr>
              <a:t> </a:t>
            </a:r>
            <a:r>
              <a:rPr lang="en-US" altLang="zh-CN" dirty="0" err="1">
                <a:solidFill>
                  <a:schemeClr val="tx2"/>
                </a:solidFill>
                <a:latin typeface="Lucida Console" panose="020B0609040504020204" pitchFamily="49" charset="0"/>
              </a:rPr>
              <a:t>hadoop</a:t>
            </a:r>
            <a:r>
              <a:rPr lang="en-US" altLang="zh-CN" dirty="0">
                <a:solidFill>
                  <a:schemeClr val="tx2"/>
                </a:solidFill>
                <a:latin typeface="Lucida Console" panose="020B0609040504020204" pitchFamily="49" charset="0"/>
              </a:rPr>
              <a:t> 0 2015-05-08</a:t>
            </a:r>
            <a:r>
              <a:rPr lang="zh-CN" altLang="en-US" dirty="0">
                <a:solidFill>
                  <a:schemeClr val="tx2"/>
                </a:solidFill>
                <a:latin typeface="Lucida Console" panose="020B0609040504020204" pitchFamily="49" charset="0"/>
              </a:rPr>
              <a:t> </a:t>
            </a:r>
            <a:r>
              <a:rPr lang="en-US" altLang="zh-CN" dirty="0">
                <a:solidFill>
                  <a:schemeClr val="tx2"/>
                </a:solidFill>
                <a:latin typeface="Lucida Console" panose="020B0609040504020204" pitchFamily="49" charset="0"/>
              </a:rPr>
              <a:t>12:39 </a:t>
            </a:r>
          </a:p>
          <a:p>
            <a:pPr marL="300038" lvl="1" indent="0">
              <a:buNone/>
            </a:pPr>
            <a:r>
              <a:rPr lang="en-US" altLang="zh-CN" dirty="0">
                <a:solidFill>
                  <a:schemeClr val="tx2"/>
                </a:solidFill>
                <a:latin typeface="Lucida Console" panose="020B0609040504020204" pitchFamily="49" charset="0"/>
              </a:rPr>
              <a:t>.Trash/Current/user/</a:t>
            </a:r>
            <a:r>
              <a:rPr lang="en-US" altLang="zh-CN" dirty="0" err="1">
                <a:solidFill>
                  <a:schemeClr val="tx2"/>
                </a:solidFill>
                <a:latin typeface="Lucida Console" panose="020B0609040504020204" pitchFamily="49" charset="0"/>
              </a:rPr>
              <a:t>hadoop</a:t>
            </a:r>
            <a:r>
              <a:rPr lang="en-US" altLang="zh-CN" dirty="0">
                <a:solidFill>
                  <a:schemeClr val="tx2"/>
                </a:solidFill>
                <a:latin typeface="Lucida Console" panose="020B0609040504020204" pitchFamily="49" charset="0"/>
              </a:rPr>
              <a:t>/delete/test1 </a:t>
            </a:r>
          </a:p>
          <a:p>
            <a:endParaRPr lang="en-US" altLang="zh-CN" dirty="0"/>
          </a:p>
          <a:p>
            <a:r>
              <a:rPr lang="en-US" altLang="zh-CN" dirty="0"/>
              <a:t>So file test1 goes to Trash and file test2 is deleted permanently.</a:t>
            </a:r>
          </a:p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389BED5-887B-184D-84B8-C426F0A14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18ED7-1FAF-4BEC-A906-EB6564C334EB}" type="slidenum">
              <a:rPr lang="zh-CN" altLang="en-US" smtClean="0"/>
              <a:pPr/>
              <a:t>39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76122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HDFS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These are areas where HDFS is </a:t>
            </a:r>
            <a:r>
              <a:rPr lang="en-US" altLang="zh-CN" dirty="0">
                <a:solidFill>
                  <a:srgbClr val="FF0000"/>
                </a:solidFill>
              </a:rPr>
              <a:t>not</a:t>
            </a:r>
            <a:r>
              <a:rPr lang="en-US" altLang="zh-CN" dirty="0"/>
              <a:t> a good fit today:</a:t>
            </a:r>
          </a:p>
          <a:p>
            <a:pPr lvl="1"/>
            <a:r>
              <a:rPr lang="en-US" altLang="zh-CN" dirty="0"/>
              <a:t>Low-latency data access</a:t>
            </a:r>
          </a:p>
          <a:p>
            <a:pPr lvl="2"/>
            <a:r>
              <a:rPr lang="en-US" altLang="zh-CN" dirty="0"/>
              <a:t>Remember, HDFS is optimized for delivering a  high  throughput  of  data,  and  this  may  be  at  the  expense  of  latency. </a:t>
            </a:r>
          </a:p>
          <a:p>
            <a:pPr lvl="1"/>
            <a:r>
              <a:rPr lang="en-US" altLang="zh-CN" dirty="0"/>
              <a:t>Lots of small files</a:t>
            </a:r>
          </a:p>
          <a:p>
            <a:pPr lvl="2"/>
            <a:r>
              <a:rPr lang="en-US" altLang="zh-CN" dirty="0"/>
              <a:t>Since the </a:t>
            </a:r>
            <a:r>
              <a:rPr lang="en-US" altLang="zh-CN" dirty="0" err="1"/>
              <a:t>namenode</a:t>
            </a:r>
            <a:r>
              <a:rPr lang="en-US" altLang="zh-CN" dirty="0"/>
              <a:t> holds file system metadata in memory, the limit to the number of files in a file system is governed by the amount of memory on the </a:t>
            </a:r>
            <a:r>
              <a:rPr lang="en-US" altLang="zh-CN" dirty="0" err="1"/>
              <a:t>namenode</a:t>
            </a:r>
            <a:r>
              <a:rPr lang="en-US" altLang="zh-CN" dirty="0"/>
              <a:t>. </a:t>
            </a:r>
          </a:p>
          <a:p>
            <a:pPr lvl="1"/>
            <a:r>
              <a:rPr lang="en-US" altLang="zh-CN" dirty="0"/>
              <a:t>Multiple writers, arbitrary file modifications</a:t>
            </a:r>
          </a:p>
          <a:p>
            <a:pPr lvl="2"/>
            <a:r>
              <a:rPr lang="en-US" altLang="zh-CN" dirty="0"/>
              <a:t>Files in HDFS may be written to by a single writer. Writes are always made at the end of the file. There is </a:t>
            </a:r>
            <a:r>
              <a:rPr lang="en-US" altLang="zh-CN" dirty="0">
                <a:solidFill>
                  <a:srgbClr val="FF0000"/>
                </a:solidFill>
              </a:rPr>
              <a:t>no </a:t>
            </a:r>
            <a:r>
              <a:rPr lang="en-US" altLang="zh-CN" dirty="0"/>
              <a:t>support for multiple writers, or for modifications at arbitrary offsets in the file.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18ED7-1FAF-4BEC-A906-EB6564C334EB}" type="slidenum">
              <a:rPr lang="zh-CN" altLang="en-US" smtClean="0"/>
              <a:pPr/>
              <a:t>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84875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2F95064-6DAE-2744-8E47-C5F2AA807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Space Reclamation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373CE29-3316-DD4D-B628-D8F30A6A7D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b="1" dirty="0"/>
              <a:t>Decrease Replication Factor</a:t>
            </a:r>
          </a:p>
          <a:p>
            <a:r>
              <a:rPr lang="en-US" altLang="zh-CN" dirty="0"/>
              <a:t>When the replication factor of a file is </a:t>
            </a:r>
            <a:r>
              <a:rPr lang="en-US" altLang="zh-CN" dirty="0">
                <a:solidFill>
                  <a:srgbClr val="FF0000"/>
                </a:solidFill>
              </a:rPr>
              <a:t>reduced</a:t>
            </a:r>
            <a:r>
              <a:rPr lang="en-US" altLang="zh-CN" dirty="0"/>
              <a:t>, the </a:t>
            </a:r>
            <a:r>
              <a:rPr lang="en-US" altLang="zh-CN" dirty="0" err="1"/>
              <a:t>NameNode</a:t>
            </a:r>
            <a:r>
              <a:rPr lang="en-US" altLang="zh-CN" dirty="0"/>
              <a:t> selects excess replicas that can be deleted. </a:t>
            </a:r>
          </a:p>
          <a:p>
            <a:pPr lvl="1"/>
            <a:r>
              <a:rPr lang="en-US" altLang="zh-CN" dirty="0"/>
              <a:t>The next Heartbeat transfers this information to the </a:t>
            </a:r>
            <a:r>
              <a:rPr lang="en-US" altLang="zh-CN" dirty="0" err="1"/>
              <a:t>DataNode</a:t>
            </a:r>
            <a:r>
              <a:rPr lang="en-US" altLang="zh-CN" dirty="0"/>
              <a:t>. </a:t>
            </a:r>
          </a:p>
          <a:p>
            <a:pPr lvl="1"/>
            <a:r>
              <a:rPr lang="en-US" altLang="zh-CN" dirty="0"/>
              <a:t>The </a:t>
            </a:r>
            <a:r>
              <a:rPr lang="en-US" altLang="zh-CN" dirty="0" err="1"/>
              <a:t>DataNode</a:t>
            </a:r>
            <a:r>
              <a:rPr lang="en-US" altLang="zh-CN" dirty="0"/>
              <a:t> then removes the corresponding blocks and the corresponding free space appears in the cluster. </a:t>
            </a:r>
          </a:p>
          <a:p>
            <a:pPr lvl="1"/>
            <a:r>
              <a:rPr lang="en-US" altLang="zh-CN" dirty="0"/>
              <a:t>Once again, there might be a </a:t>
            </a:r>
            <a:r>
              <a:rPr lang="en-US" altLang="zh-CN" dirty="0">
                <a:solidFill>
                  <a:srgbClr val="FF0000"/>
                </a:solidFill>
              </a:rPr>
              <a:t>time delay </a:t>
            </a:r>
            <a:r>
              <a:rPr lang="en-US" altLang="zh-CN" dirty="0"/>
              <a:t>between the completion of the </a:t>
            </a:r>
            <a:r>
              <a:rPr lang="en-US" altLang="zh-CN" dirty="0" err="1"/>
              <a:t>setReplication</a:t>
            </a:r>
            <a:r>
              <a:rPr lang="en-US" altLang="zh-CN" dirty="0"/>
              <a:t> API call and the appearance of free space in the cluster.</a:t>
            </a:r>
          </a:p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389BED5-887B-184D-84B8-C426F0A14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18ED7-1FAF-4BEC-A906-EB6564C334EB}" type="slidenum">
              <a:rPr lang="zh-CN" altLang="en-US" smtClean="0"/>
              <a:pPr/>
              <a:t>40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20951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883559-8745-BF47-8E8A-CD8932F78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Execution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1811279-8BCF-3841-8D38-368AE8BFD0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Format the filesystem:</a:t>
            </a:r>
          </a:p>
          <a:p>
            <a:r>
              <a:rPr lang="en-US" altLang="zh-CN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$ bin/</a:t>
            </a:r>
            <a:r>
              <a:rPr lang="en-US" altLang="zh-CN" dirty="0" err="1">
                <a:solidFill>
                  <a:schemeClr val="bg2">
                    <a:lumMod val="50000"/>
                  </a:schemeClr>
                </a:solidFill>
                <a:latin typeface="+mn-lt"/>
              </a:rPr>
              <a:t>hdfs</a:t>
            </a:r>
            <a:r>
              <a:rPr lang="en-US" altLang="zh-CN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 </a:t>
            </a:r>
            <a:r>
              <a:rPr lang="en-US" altLang="zh-CN" dirty="0" err="1">
                <a:solidFill>
                  <a:schemeClr val="bg2">
                    <a:lumMod val="50000"/>
                  </a:schemeClr>
                </a:solidFill>
                <a:latin typeface="+mn-lt"/>
              </a:rPr>
              <a:t>namenode</a:t>
            </a:r>
            <a:r>
              <a:rPr lang="en-US" altLang="zh-CN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 -format </a:t>
            </a:r>
          </a:p>
          <a:p>
            <a:endParaRPr lang="en-US" altLang="zh-CN" dirty="0"/>
          </a:p>
          <a:p>
            <a:r>
              <a:rPr lang="en-US" altLang="zh-CN" dirty="0"/>
              <a:t>Start </a:t>
            </a:r>
            <a:r>
              <a:rPr lang="en-US" altLang="zh-CN" dirty="0" err="1"/>
              <a:t>NameNode</a:t>
            </a:r>
            <a:r>
              <a:rPr lang="en-US" altLang="zh-CN" dirty="0"/>
              <a:t> daemon and </a:t>
            </a:r>
            <a:r>
              <a:rPr lang="en-US" altLang="zh-CN" dirty="0" err="1"/>
              <a:t>DataNode</a:t>
            </a:r>
            <a:r>
              <a:rPr lang="en-US" altLang="zh-CN" dirty="0"/>
              <a:t> daemon:</a:t>
            </a:r>
          </a:p>
          <a:p>
            <a:r>
              <a:rPr lang="en-US" altLang="zh-CN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$ </a:t>
            </a:r>
            <a:r>
              <a:rPr lang="en-US" altLang="zh-CN" dirty="0" err="1">
                <a:solidFill>
                  <a:schemeClr val="bg2">
                    <a:lumMod val="50000"/>
                  </a:schemeClr>
                </a:solidFill>
                <a:latin typeface="+mn-lt"/>
              </a:rPr>
              <a:t>sbin</a:t>
            </a:r>
            <a:r>
              <a:rPr lang="en-US" altLang="zh-CN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/start-</a:t>
            </a:r>
            <a:r>
              <a:rPr lang="en-US" altLang="zh-CN" dirty="0" err="1">
                <a:solidFill>
                  <a:schemeClr val="bg2">
                    <a:lumMod val="50000"/>
                  </a:schemeClr>
                </a:solidFill>
                <a:latin typeface="+mn-lt"/>
              </a:rPr>
              <a:t>dfs.sh</a:t>
            </a:r>
            <a:r>
              <a:rPr lang="en-US" altLang="zh-CN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 </a:t>
            </a:r>
          </a:p>
          <a:p>
            <a:endParaRPr lang="en-US" altLang="zh-CN" dirty="0"/>
          </a:p>
          <a:p>
            <a:r>
              <a:rPr lang="en-US" altLang="zh-CN" dirty="0"/>
              <a:t>Browse the web interface for the </a:t>
            </a:r>
            <a:r>
              <a:rPr lang="en-US" altLang="zh-CN" dirty="0" err="1"/>
              <a:t>NameNode</a:t>
            </a:r>
            <a:r>
              <a:rPr lang="en-US" altLang="zh-CN" dirty="0"/>
              <a:t>; by default it is available at:</a:t>
            </a:r>
          </a:p>
          <a:p>
            <a:pPr lvl="1"/>
            <a:r>
              <a:rPr lang="en-US" altLang="zh-CN" dirty="0" err="1"/>
              <a:t>NameNode</a:t>
            </a:r>
            <a:r>
              <a:rPr lang="en-US" altLang="zh-CN" dirty="0"/>
              <a:t> - </a:t>
            </a:r>
            <a:r>
              <a:rPr lang="en-US" altLang="zh-CN" dirty="0">
                <a:solidFill>
                  <a:schemeClr val="bg2">
                    <a:lumMod val="50000"/>
                  </a:schemeClr>
                </a:solidFill>
              </a:rPr>
              <a:t>http://localhost:9870/</a:t>
            </a:r>
            <a:r>
              <a:rPr lang="zh-CN" altLang="en-US" dirty="0">
                <a:solidFill>
                  <a:schemeClr val="bg2">
                    <a:lumMod val="50000"/>
                  </a:schemeClr>
                </a:solidFill>
              </a:rPr>
              <a:t>  </a:t>
            </a:r>
            <a:endParaRPr lang="en-US" altLang="zh-CN" dirty="0">
              <a:solidFill>
                <a:schemeClr val="bg2">
                  <a:lumMod val="50000"/>
                </a:schemeClr>
              </a:solidFill>
            </a:endParaRPr>
          </a:p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5EADB5E-9855-C043-A91B-2D1CC8AD6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18ED7-1FAF-4BEC-A906-EB6564C334EB}" type="slidenum">
              <a:rPr lang="zh-CN" altLang="en-US" smtClean="0"/>
              <a:pPr/>
              <a:t>41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09340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D64395-1663-2E42-8CC0-60E42CE96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Samples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331F8E1-DA4D-EC49-9D27-67CFED4531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err="1"/>
              <a:t>TestHDFS.java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426954C-7612-7E4F-9467-ACA69FF0D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18ED7-1FAF-4BEC-A906-EB6564C334EB}" type="slidenum">
              <a:rPr lang="zh-CN" altLang="en-US" smtClean="0"/>
              <a:pPr/>
              <a:t>42</a:t>
            </a:fld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69EC08B-BD6B-3249-A1EA-4B98298E2472}"/>
              </a:ext>
            </a:extLst>
          </p:cNvPr>
          <p:cNvSpPr/>
          <p:nvPr/>
        </p:nvSpPr>
        <p:spPr>
          <a:xfrm>
            <a:off x="395536" y="1326665"/>
            <a:ext cx="6984775" cy="30008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350" dirty="0">
                <a:solidFill>
                  <a:srgbClr val="CC7832"/>
                </a:solidFill>
                <a:latin typeface="Lucida Console" panose="020B0609040504020204" pitchFamily="49" charset="0"/>
              </a:rPr>
              <a:t>import </a:t>
            </a:r>
            <a:r>
              <a:rPr lang="en-US" altLang="zh-CN" sz="1350" dirty="0" err="1">
                <a:latin typeface="Lucida Console" panose="020B0609040504020204" pitchFamily="49" charset="0"/>
              </a:rPr>
              <a:t>org.apache.hadoop.conf.Configuration</a:t>
            </a:r>
            <a:r>
              <a:rPr lang="en-US" altLang="zh-CN" sz="1350" dirty="0">
                <a:solidFill>
                  <a:srgbClr val="CC7832"/>
                </a:solidFill>
                <a:latin typeface="Lucida Console" panose="020B0609040504020204" pitchFamily="49" charset="0"/>
              </a:rPr>
              <a:t>;</a:t>
            </a:r>
            <a:br>
              <a:rPr lang="en-US" altLang="zh-CN" sz="1350" dirty="0">
                <a:solidFill>
                  <a:srgbClr val="CC7832"/>
                </a:solidFill>
                <a:latin typeface="Lucida Console" panose="020B0609040504020204" pitchFamily="49" charset="0"/>
              </a:rPr>
            </a:br>
            <a:r>
              <a:rPr lang="en-US" altLang="zh-CN" sz="1350" dirty="0">
                <a:solidFill>
                  <a:srgbClr val="CC7832"/>
                </a:solidFill>
                <a:latin typeface="Lucida Console" panose="020B0609040504020204" pitchFamily="49" charset="0"/>
              </a:rPr>
              <a:t>import </a:t>
            </a:r>
            <a:r>
              <a:rPr lang="en-US" altLang="zh-CN" sz="1350" dirty="0" err="1">
                <a:latin typeface="Lucida Console" panose="020B0609040504020204" pitchFamily="49" charset="0"/>
              </a:rPr>
              <a:t>org.apache.hadoop.fs.FileSystem</a:t>
            </a:r>
            <a:r>
              <a:rPr lang="en-US" altLang="zh-CN" sz="1350" dirty="0">
                <a:solidFill>
                  <a:srgbClr val="CC7832"/>
                </a:solidFill>
                <a:latin typeface="Lucida Console" panose="020B0609040504020204" pitchFamily="49" charset="0"/>
              </a:rPr>
              <a:t>;</a:t>
            </a:r>
            <a:br>
              <a:rPr lang="en-US" altLang="zh-CN" sz="1350" dirty="0">
                <a:solidFill>
                  <a:srgbClr val="CC7832"/>
                </a:solidFill>
                <a:latin typeface="Lucida Console" panose="020B0609040504020204" pitchFamily="49" charset="0"/>
              </a:rPr>
            </a:br>
            <a:r>
              <a:rPr lang="en-US" altLang="zh-CN" sz="1350" dirty="0">
                <a:solidFill>
                  <a:srgbClr val="CC7832"/>
                </a:solidFill>
                <a:latin typeface="Lucida Console" panose="020B0609040504020204" pitchFamily="49" charset="0"/>
              </a:rPr>
              <a:t>import </a:t>
            </a:r>
            <a:r>
              <a:rPr lang="en-US" altLang="zh-CN" sz="1350" dirty="0" err="1">
                <a:latin typeface="Lucida Console" panose="020B0609040504020204" pitchFamily="49" charset="0"/>
              </a:rPr>
              <a:t>org.apache.hadoop.fs.Path</a:t>
            </a:r>
            <a:r>
              <a:rPr lang="en-US" altLang="zh-CN" sz="1350" dirty="0">
                <a:solidFill>
                  <a:srgbClr val="CC7832"/>
                </a:solidFill>
                <a:latin typeface="Lucida Console" panose="020B0609040504020204" pitchFamily="49" charset="0"/>
              </a:rPr>
              <a:t>;</a:t>
            </a:r>
            <a:br>
              <a:rPr lang="en-US" altLang="zh-CN" sz="1350" dirty="0">
                <a:solidFill>
                  <a:srgbClr val="CC7832"/>
                </a:solidFill>
                <a:latin typeface="Lucida Console" panose="020B0609040504020204" pitchFamily="49" charset="0"/>
              </a:rPr>
            </a:br>
            <a:br>
              <a:rPr lang="en-US" altLang="zh-CN" sz="1350" dirty="0">
                <a:solidFill>
                  <a:srgbClr val="CC7832"/>
                </a:solidFill>
                <a:latin typeface="Lucida Console" panose="020B0609040504020204" pitchFamily="49" charset="0"/>
              </a:rPr>
            </a:br>
            <a:r>
              <a:rPr lang="en-US" altLang="zh-CN" sz="1350" dirty="0">
                <a:solidFill>
                  <a:srgbClr val="CC7832"/>
                </a:solidFill>
                <a:latin typeface="Lucida Console" panose="020B0609040504020204" pitchFamily="49" charset="0"/>
              </a:rPr>
              <a:t>public class </a:t>
            </a:r>
            <a:r>
              <a:rPr lang="en-US" altLang="zh-CN" sz="1350" dirty="0" err="1">
                <a:latin typeface="Lucida Console" panose="020B0609040504020204" pitchFamily="49" charset="0"/>
              </a:rPr>
              <a:t>TestHDFS</a:t>
            </a:r>
            <a:r>
              <a:rPr lang="en-US" altLang="zh-CN" sz="1350" dirty="0">
                <a:latin typeface="Lucida Console" panose="020B0609040504020204" pitchFamily="49" charset="0"/>
              </a:rPr>
              <a:t> {</a:t>
            </a:r>
            <a:br>
              <a:rPr lang="en-US" altLang="zh-CN" sz="1350" dirty="0">
                <a:latin typeface="Lucida Console" panose="020B0609040504020204" pitchFamily="49" charset="0"/>
              </a:rPr>
            </a:br>
            <a:r>
              <a:rPr lang="en-US" altLang="zh-CN" sz="1350" dirty="0">
                <a:latin typeface="Lucida Console" panose="020B0609040504020204" pitchFamily="49" charset="0"/>
              </a:rPr>
              <a:t>    </a:t>
            </a:r>
            <a:r>
              <a:rPr lang="en-US" altLang="zh-CN" sz="1350" dirty="0">
                <a:solidFill>
                  <a:srgbClr val="CC7832"/>
                </a:solidFill>
                <a:latin typeface="Lucida Console" panose="020B0609040504020204" pitchFamily="49" charset="0"/>
              </a:rPr>
              <a:t>public static void </a:t>
            </a:r>
            <a:r>
              <a:rPr lang="en-US" altLang="zh-CN" sz="1350" dirty="0">
                <a:solidFill>
                  <a:srgbClr val="FFC66D"/>
                </a:solidFill>
                <a:latin typeface="Lucida Console" panose="020B0609040504020204" pitchFamily="49" charset="0"/>
              </a:rPr>
              <a:t>main</a:t>
            </a:r>
            <a:r>
              <a:rPr lang="en-US" altLang="zh-CN" sz="1350" dirty="0">
                <a:latin typeface="Lucida Console" panose="020B0609040504020204" pitchFamily="49" charset="0"/>
              </a:rPr>
              <a:t>(String[] </a:t>
            </a:r>
            <a:r>
              <a:rPr lang="en-US" altLang="zh-CN" sz="1350" dirty="0" err="1">
                <a:latin typeface="Lucida Console" panose="020B0609040504020204" pitchFamily="49" charset="0"/>
              </a:rPr>
              <a:t>args</a:t>
            </a:r>
            <a:r>
              <a:rPr lang="en-US" altLang="zh-CN" sz="1350" dirty="0">
                <a:latin typeface="Lucida Console" panose="020B0609040504020204" pitchFamily="49" charset="0"/>
              </a:rPr>
              <a:t>) </a:t>
            </a:r>
            <a:r>
              <a:rPr lang="en-US" altLang="zh-CN" sz="1350" dirty="0">
                <a:solidFill>
                  <a:srgbClr val="CC7832"/>
                </a:solidFill>
                <a:latin typeface="Lucida Console" panose="020B0609040504020204" pitchFamily="49" charset="0"/>
              </a:rPr>
              <a:t>throws </a:t>
            </a:r>
            <a:r>
              <a:rPr lang="en-US" altLang="zh-CN" sz="1350" dirty="0">
                <a:latin typeface="Lucida Console" panose="020B0609040504020204" pitchFamily="49" charset="0"/>
              </a:rPr>
              <a:t>Exception {</a:t>
            </a:r>
            <a:br>
              <a:rPr lang="en-US" altLang="zh-CN" sz="1350" dirty="0">
                <a:latin typeface="Lucida Console" panose="020B0609040504020204" pitchFamily="49" charset="0"/>
              </a:rPr>
            </a:br>
            <a:r>
              <a:rPr lang="en-US" altLang="zh-CN" sz="1350" dirty="0">
                <a:latin typeface="Lucida Console" panose="020B0609040504020204" pitchFamily="49" charset="0"/>
              </a:rPr>
              <a:t>        Configuration conf = </a:t>
            </a:r>
            <a:r>
              <a:rPr lang="en-US" altLang="zh-CN" sz="1350" dirty="0">
                <a:solidFill>
                  <a:srgbClr val="CC7832"/>
                </a:solidFill>
                <a:latin typeface="Lucida Console" panose="020B0609040504020204" pitchFamily="49" charset="0"/>
              </a:rPr>
              <a:t>new </a:t>
            </a:r>
            <a:r>
              <a:rPr lang="en-US" altLang="zh-CN" sz="1350" dirty="0">
                <a:latin typeface="Lucida Console" panose="020B0609040504020204" pitchFamily="49" charset="0"/>
              </a:rPr>
              <a:t>Configuration()</a:t>
            </a:r>
            <a:r>
              <a:rPr lang="en-US" altLang="zh-CN" sz="1350" dirty="0">
                <a:solidFill>
                  <a:srgbClr val="CC7832"/>
                </a:solidFill>
                <a:latin typeface="Lucida Console" panose="020B0609040504020204" pitchFamily="49" charset="0"/>
              </a:rPr>
              <a:t>;</a:t>
            </a:r>
            <a:br>
              <a:rPr lang="en-US" altLang="zh-CN" sz="1350" dirty="0">
                <a:solidFill>
                  <a:srgbClr val="CC7832"/>
                </a:solidFill>
                <a:latin typeface="Lucida Console" panose="020B0609040504020204" pitchFamily="49" charset="0"/>
              </a:rPr>
            </a:br>
            <a:br>
              <a:rPr lang="en-US" altLang="zh-CN" sz="1350" dirty="0">
                <a:solidFill>
                  <a:srgbClr val="CC7832"/>
                </a:solidFill>
                <a:latin typeface="Lucida Console" panose="020B0609040504020204" pitchFamily="49" charset="0"/>
              </a:rPr>
            </a:br>
            <a:r>
              <a:rPr lang="en-US" altLang="zh-CN" sz="1350" dirty="0">
                <a:solidFill>
                  <a:srgbClr val="CC7832"/>
                </a:solidFill>
                <a:latin typeface="Lucida Console" panose="020B0609040504020204" pitchFamily="49" charset="0"/>
              </a:rPr>
              <a:t>        </a:t>
            </a:r>
            <a:r>
              <a:rPr lang="en-US" altLang="zh-CN" sz="1350" dirty="0" err="1">
                <a:latin typeface="Lucida Console" panose="020B0609040504020204" pitchFamily="49" charset="0"/>
              </a:rPr>
              <a:t>conf.set</a:t>
            </a:r>
            <a:r>
              <a:rPr lang="en-US" altLang="zh-CN" sz="1350" dirty="0">
                <a:latin typeface="Lucida Console" panose="020B0609040504020204" pitchFamily="49" charset="0"/>
              </a:rPr>
              <a:t>(</a:t>
            </a:r>
            <a:r>
              <a:rPr lang="en-US" altLang="zh-CN" sz="1350" dirty="0">
                <a:solidFill>
                  <a:srgbClr val="6A8759"/>
                </a:solidFill>
                <a:latin typeface="Lucida Console" panose="020B0609040504020204" pitchFamily="49" charset="0"/>
              </a:rPr>
              <a:t>"</a:t>
            </a:r>
            <a:r>
              <a:rPr lang="en-US" altLang="zh-CN" sz="1350" dirty="0" err="1">
                <a:solidFill>
                  <a:srgbClr val="6A8759"/>
                </a:solidFill>
                <a:latin typeface="Lucida Console" panose="020B0609040504020204" pitchFamily="49" charset="0"/>
              </a:rPr>
              <a:t>dfs.defaultFS</a:t>
            </a:r>
            <a:r>
              <a:rPr lang="en-US" altLang="zh-CN" sz="1350" dirty="0">
                <a:solidFill>
                  <a:srgbClr val="6A8759"/>
                </a:solidFill>
                <a:latin typeface="Lucida Console" panose="020B0609040504020204" pitchFamily="49" charset="0"/>
              </a:rPr>
              <a:t>"</a:t>
            </a:r>
            <a:r>
              <a:rPr lang="en-US" altLang="zh-CN" sz="1350" dirty="0">
                <a:solidFill>
                  <a:srgbClr val="CC7832"/>
                </a:solidFill>
                <a:latin typeface="Lucida Console" panose="020B0609040504020204" pitchFamily="49" charset="0"/>
              </a:rPr>
              <a:t>, </a:t>
            </a:r>
            <a:r>
              <a:rPr lang="en-US" altLang="zh-CN" sz="1350" dirty="0">
                <a:solidFill>
                  <a:srgbClr val="6A8759"/>
                </a:solidFill>
                <a:latin typeface="Lucida Console" panose="020B0609040504020204" pitchFamily="49" charset="0"/>
              </a:rPr>
              <a:t>"</a:t>
            </a:r>
            <a:r>
              <a:rPr lang="en-US" altLang="zh-CN" sz="1350" dirty="0" err="1">
                <a:solidFill>
                  <a:srgbClr val="6A8759"/>
                </a:solidFill>
                <a:latin typeface="Lucida Console" panose="020B0609040504020204" pitchFamily="49" charset="0"/>
              </a:rPr>
              <a:t>hdfs</a:t>
            </a:r>
            <a:r>
              <a:rPr lang="en-US" altLang="zh-CN" sz="1350" dirty="0">
                <a:solidFill>
                  <a:srgbClr val="6A8759"/>
                </a:solidFill>
                <a:latin typeface="Lucida Console" panose="020B0609040504020204" pitchFamily="49" charset="0"/>
              </a:rPr>
              <a:t>://hadoop:9000"</a:t>
            </a:r>
            <a:r>
              <a:rPr lang="en-US" altLang="zh-CN" sz="1350" dirty="0">
                <a:latin typeface="Lucida Console" panose="020B0609040504020204" pitchFamily="49" charset="0"/>
              </a:rPr>
              <a:t>)</a:t>
            </a:r>
            <a:r>
              <a:rPr lang="en-US" altLang="zh-CN" sz="1350" dirty="0">
                <a:solidFill>
                  <a:srgbClr val="CC7832"/>
                </a:solidFill>
                <a:latin typeface="Lucida Console" panose="020B0609040504020204" pitchFamily="49" charset="0"/>
              </a:rPr>
              <a:t>;</a:t>
            </a:r>
            <a:br>
              <a:rPr lang="en-US" altLang="zh-CN" sz="1350" dirty="0">
                <a:solidFill>
                  <a:srgbClr val="CC7832"/>
                </a:solidFill>
                <a:latin typeface="Lucida Console" panose="020B0609040504020204" pitchFamily="49" charset="0"/>
              </a:rPr>
            </a:br>
            <a:r>
              <a:rPr lang="en-US" altLang="zh-CN" sz="1350" dirty="0">
                <a:solidFill>
                  <a:srgbClr val="CC7832"/>
                </a:solidFill>
                <a:latin typeface="Lucida Console" panose="020B0609040504020204" pitchFamily="49" charset="0"/>
              </a:rPr>
              <a:t>        </a:t>
            </a:r>
            <a:r>
              <a:rPr lang="en-US" altLang="zh-CN" sz="1350" dirty="0" err="1">
                <a:latin typeface="Lucida Console" panose="020B0609040504020204" pitchFamily="49" charset="0"/>
              </a:rPr>
              <a:t>FileSystem</a:t>
            </a:r>
            <a:r>
              <a:rPr lang="en-US" altLang="zh-CN" sz="1350" dirty="0">
                <a:latin typeface="Lucida Console" panose="020B0609040504020204" pitchFamily="49" charset="0"/>
              </a:rPr>
              <a:t> fs = </a:t>
            </a:r>
            <a:r>
              <a:rPr lang="en-US" altLang="zh-CN" sz="1350" dirty="0" err="1">
                <a:latin typeface="Lucida Console" panose="020B0609040504020204" pitchFamily="49" charset="0"/>
              </a:rPr>
              <a:t>FileSystem.</a:t>
            </a:r>
            <a:r>
              <a:rPr lang="en-US" altLang="zh-CN" sz="1350" i="1" dirty="0" err="1">
                <a:latin typeface="Lucida Console" panose="020B0609040504020204" pitchFamily="49" charset="0"/>
              </a:rPr>
              <a:t>get</a:t>
            </a:r>
            <a:r>
              <a:rPr lang="en-US" altLang="zh-CN" sz="1350" dirty="0">
                <a:latin typeface="Lucida Console" panose="020B0609040504020204" pitchFamily="49" charset="0"/>
              </a:rPr>
              <a:t>(conf)</a:t>
            </a:r>
            <a:r>
              <a:rPr lang="en-US" altLang="zh-CN" sz="1350" dirty="0">
                <a:solidFill>
                  <a:srgbClr val="CC7832"/>
                </a:solidFill>
                <a:latin typeface="Lucida Console" panose="020B0609040504020204" pitchFamily="49" charset="0"/>
              </a:rPr>
              <a:t>;</a:t>
            </a:r>
            <a:br>
              <a:rPr lang="en-US" altLang="zh-CN" sz="1350" dirty="0">
                <a:solidFill>
                  <a:srgbClr val="CC7832"/>
                </a:solidFill>
                <a:latin typeface="Lucida Console" panose="020B0609040504020204" pitchFamily="49" charset="0"/>
              </a:rPr>
            </a:br>
            <a:r>
              <a:rPr lang="en-US" altLang="zh-CN" sz="1350" dirty="0">
                <a:solidFill>
                  <a:srgbClr val="CC7832"/>
                </a:solidFill>
                <a:latin typeface="Lucida Console" panose="020B0609040504020204" pitchFamily="49" charset="0"/>
              </a:rPr>
              <a:t>        </a:t>
            </a:r>
            <a:r>
              <a:rPr lang="en-US" altLang="zh-CN" sz="1350" dirty="0" err="1">
                <a:latin typeface="Lucida Console" panose="020B0609040504020204" pitchFamily="49" charset="0"/>
              </a:rPr>
              <a:t>fs.create</a:t>
            </a:r>
            <a:r>
              <a:rPr lang="en-US" altLang="zh-CN" sz="1350" dirty="0">
                <a:latin typeface="Lucida Console" panose="020B0609040504020204" pitchFamily="49" charset="0"/>
              </a:rPr>
              <a:t>(</a:t>
            </a:r>
            <a:r>
              <a:rPr lang="en-US" altLang="zh-CN" sz="1350" dirty="0">
                <a:solidFill>
                  <a:srgbClr val="CC7832"/>
                </a:solidFill>
                <a:latin typeface="Lucida Console" panose="020B0609040504020204" pitchFamily="49" charset="0"/>
              </a:rPr>
              <a:t>new </a:t>
            </a:r>
            <a:r>
              <a:rPr lang="en-US" altLang="zh-CN" sz="1350" dirty="0">
                <a:latin typeface="Lucida Console" panose="020B0609040504020204" pitchFamily="49" charset="0"/>
              </a:rPr>
              <a:t>Path(</a:t>
            </a:r>
            <a:r>
              <a:rPr lang="en-US" altLang="zh-CN" sz="1350" dirty="0">
                <a:solidFill>
                  <a:srgbClr val="6A8759"/>
                </a:solidFill>
                <a:latin typeface="Lucida Console" panose="020B0609040504020204" pitchFamily="49" charset="0"/>
              </a:rPr>
              <a:t>"./test/</a:t>
            </a:r>
            <a:r>
              <a:rPr lang="en-US" altLang="zh-CN" sz="1350" dirty="0" err="1">
                <a:solidFill>
                  <a:srgbClr val="6A8759"/>
                </a:solidFill>
                <a:latin typeface="Lucida Console" panose="020B0609040504020204" pitchFamily="49" charset="0"/>
              </a:rPr>
              <a:t>helloByJava</a:t>
            </a:r>
            <a:r>
              <a:rPr lang="en-US" altLang="zh-CN" sz="1350" dirty="0">
                <a:solidFill>
                  <a:srgbClr val="6A8759"/>
                </a:solidFill>
                <a:latin typeface="Lucida Console" panose="020B0609040504020204" pitchFamily="49" charset="0"/>
              </a:rPr>
              <a:t>"</a:t>
            </a:r>
            <a:r>
              <a:rPr lang="en-US" altLang="zh-CN" sz="1350" dirty="0">
                <a:latin typeface="Lucida Console" panose="020B0609040504020204" pitchFamily="49" charset="0"/>
              </a:rPr>
              <a:t>))</a:t>
            </a:r>
            <a:r>
              <a:rPr lang="en-US" altLang="zh-CN" sz="1350" dirty="0">
                <a:solidFill>
                  <a:srgbClr val="CC7832"/>
                </a:solidFill>
                <a:latin typeface="Lucida Console" panose="020B0609040504020204" pitchFamily="49" charset="0"/>
              </a:rPr>
              <a:t>;</a:t>
            </a:r>
            <a:br>
              <a:rPr lang="en-US" altLang="zh-CN" sz="1350" dirty="0">
                <a:solidFill>
                  <a:srgbClr val="CC7832"/>
                </a:solidFill>
                <a:latin typeface="Lucida Console" panose="020B0609040504020204" pitchFamily="49" charset="0"/>
              </a:rPr>
            </a:br>
            <a:r>
              <a:rPr lang="en-US" altLang="zh-CN" sz="1350" dirty="0">
                <a:solidFill>
                  <a:srgbClr val="CC7832"/>
                </a:solidFill>
                <a:latin typeface="Lucida Console" panose="020B0609040504020204" pitchFamily="49" charset="0"/>
              </a:rPr>
              <a:t>        </a:t>
            </a:r>
            <a:r>
              <a:rPr lang="en-US" altLang="zh-CN" sz="1350" dirty="0" err="1">
                <a:latin typeface="Lucida Console" panose="020B0609040504020204" pitchFamily="49" charset="0"/>
              </a:rPr>
              <a:t>fs.close</a:t>
            </a:r>
            <a:r>
              <a:rPr lang="en-US" altLang="zh-CN" sz="1350" dirty="0">
                <a:latin typeface="Lucida Console" panose="020B0609040504020204" pitchFamily="49" charset="0"/>
              </a:rPr>
              <a:t>()</a:t>
            </a:r>
            <a:r>
              <a:rPr lang="en-US" altLang="zh-CN" sz="1350" dirty="0">
                <a:solidFill>
                  <a:srgbClr val="CC7832"/>
                </a:solidFill>
                <a:latin typeface="Lucida Console" panose="020B0609040504020204" pitchFamily="49" charset="0"/>
              </a:rPr>
              <a:t>;</a:t>
            </a:r>
            <a:br>
              <a:rPr lang="en-US" altLang="zh-CN" sz="1350" dirty="0">
                <a:solidFill>
                  <a:srgbClr val="CC7832"/>
                </a:solidFill>
                <a:latin typeface="Lucida Console" panose="020B0609040504020204" pitchFamily="49" charset="0"/>
              </a:rPr>
            </a:br>
            <a:r>
              <a:rPr lang="en-US" altLang="zh-CN" sz="1350" dirty="0">
                <a:solidFill>
                  <a:srgbClr val="CC7832"/>
                </a:solidFill>
                <a:latin typeface="Lucida Console" panose="020B0609040504020204" pitchFamily="49" charset="0"/>
              </a:rPr>
              <a:t>    </a:t>
            </a:r>
            <a:r>
              <a:rPr lang="en-US" altLang="zh-CN" sz="1350" dirty="0">
                <a:latin typeface="Lucida Console" panose="020B0609040504020204" pitchFamily="49" charset="0"/>
              </a:rPr>
              <a:t>}</a:t>
            </a:r>
            <a:br>
              <a:rPr lang="en-US" altLang="zh-CN" sz="1350" dirty="0">
                <a:latin typeface="Lucida Console" panose="020B0609040504020204" pitchFamily="49" charset="0"/>
              </a:rPr>
            </a:br>
            <a:r>
              <a:rPr lang="en-US" altLang="zh-CN" sz="1350" dirty="0">
                <a:latin typeface="Lucida Console" panose="020B0609040504020204" pitchFamily="49" charset="0"/>
              </a:rPr>
              <a:t>}</a:t>
            </a:r>
            <a:endParaRPr lang="zh-CN" altLang="en-US" sz="1350" dirty="0"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1424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9009692-838E-DE4C-B2E3-AF10D32DA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Samples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6EF0DC4-09E1-D743-9719-E9346827CB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err="1"/>
              <a:t>HDFSApp.java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279B512-4870-DF42-9F5C-27FB4E33F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18ED7-1FAF-4BEC-A906-EB6564C334EB}" type="slidenum">
              <a:rPr lang="zh-CN" altLang="en-US" smtClean="0"/>
              <a:pPr/>
              <a:t>43</a:t>
            </a:fld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4CDE2F6-080C-DF49-BB78-6FCF43D6443C}"/>
              </a:ext>
            </a:extLst>
          </p:cNvPr>
          <p:cNvSpPr/>
          <p:nvPr/>
        </p:nvSpPr>
        <p:spPr>
          <a:xfrm>
            <a:off x="467544" y="1221600"/>
            <a:ext cx="7704856" cy="36240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350" dirty="0">
                <a:solidFill>
                  <a:srgbClr val="CC7832"/>
                </a:solidFill>
                <a:latin typeface="Lucida Console" panose="020B0609040504020204" pitchFamily="49" charset="0"/>
              </a:rPr>
              <a:t>public class </a:t>
            </a:r>
            <a:r>
              <a:rPr lang="en-US" altLang="zh-CN" sz="1350" dirty="0" err="1">
                <a:latin typeface="Lucida Console" panose="020B0609040504020204" pitchFamily="49" charset="0"/>
              </a:rPr>
              <a:t>HDFSApp</a:t>
            </a:r>
            <a:r>
              <a:rPr lang="en-US" altLang="zh-CN" sz="1350" dirty="0">
                <a:latin typeface="Lucida Console" panose="020B0609040504020204" pitchFamily="49" charset="0"/>
              </a:rPr>
              <a:t> {</a:t>
            </a:r>
            <a:br>
              <a:rPr lang="en-US" altLang="zh-CN" sz="1350" dirty="0">
                <a:latin typeface="Lucida Console" panose="020B0609040504020204" pitchFamily="49" charset="0"/>
              </a:rPr>
            </a:br>
            <a:r>
              <a:rPr lang="en-US" altLang="zh-CN" sz="1350" dirty="0">
                <a:latin typeface="Lucida Console" panose="020B0609040504020204" pitchFamily="49" charset="0"/>
              </a:rPr>
              <a:t>    </a:t>
            </a:r>
            <a:r>
              <a:rPr lang="en-US" altLang="zh-CN" sz="1350" dirty="0">
                <a:solidFill>
                  <a:srgbClr val="CC7832"/>
                </a:solidFill>
                <a:latin typeface="Lucida Console" panose="020B0609040504020204" pitchFamily="49" charset="0"/>
              </a:rPr>
              <a:t>public static final </a:t>
            </a:r>
            <a:r>
              <a:rPr lang="en-US" altLang="zh-CN" sz="1350" dirty="0">
                <a:latin typeface="Lucida Console" panose="020B0609040504020204" pitchFamily="49" charset="0"/>
              </a:rPr>
              <a:t>String </a:t>
            </a:r>
            <a:r>
              <a:rPr lang="en-US" altLang="zh-CN" sz="1350" i="1" dirty="0">
                <a:solidFill>
                  <a:srgbClr val="9876AA"/>
                </a:solidFill>
                <a:latin typeface="Lucida Console" panose="020B0609040504020204" pitchFamily="49" charset="0"/>
              </a:rPr>
              <a:t>HDFS_PATH </a:t>
            </a:r>
            <a:r>
              <a:rPr lang="en-US" altLang="zh-CN" sz="1350" dirty="0">
                <a:latin typeface="Lucida Console" panose="020B0609040504020204" pitchFamily="49" charset="0"/>
              </a:rPr>
              <a:t>= </a:t>
            </a:r>
            <a:r>
              <a:rPr lang="en-US" altLang="zh-CN" sz="1350" dirty="0">
                <a:solidFill>
                  <a:srgbClr val="6A8759"/>
                </a:solidFill>
                <a:latin typeface="Lucida Console" panose="020B0609040504020204" pitchFamily="49" charset="0"/>
              </a:rPr>
              <a:t>"</a:t>
            </a:r>
            <a:r>
              <a:rPr lang="en-US" altLang="zh-CN" sz="1350" dirty="0" err="1">
                <a:solidFill>
                  <a:srgbClr val="6A8759"/>
                </a:solidFill>
                <a:latin typeface="Lucida Console" panose="020B0609040504020204" pitchFamily="49" charset="0"/>
              </a:rPr>
              <a:t>hdfs</a:t>
            </a:r>
            <a:r>
              <a:rPr lang="en-US" altLang="zh-CN" sz="1350" dirty="0">
                <a:solidFill>
                  <a:srgbClr val="6A8759"/>
                </a:solidFill>
                <a:latin typeface="Lucida Console" panose="020B0609040504020204" pitchFamily="49" charset="0"/>
              </a:rPr>
              <a:t>://hadoop:9000"</a:t>
            </a:r>
            <a:r>
              <a:rPr lang="en-US" altLang="zh-CN" sz="1350" dirty="0">
                <a:solidFill>
                  <a:srgbClr val="CC7832"/>
                </a:solidFill>
                <a:latin typeface="Lucida Console" panose="020B0609040504020204" pitchFamily="49" charset="0"/>
              </a:rPr>
              <a:t>;</a:t>
            </a:r>
            <a:br>
              <a:rPr lang="en-US" altLang="zh-CN" sz="1350" dirty="0">
                <a:solidFill>
                  <a:srgbClr val="CC7832"/>
                </a:solidFill>
                <a:latin typeface="Lucida Console" panose="020B0609040504020204" pitchFamily="49" charset="0"/>
              </a:rPr>
            </a:br>
            <a:r>
              <a:rPr lang="en-US" altLang="zh-CN" sz="1350" dirty="0">
                <a:solidFill>
                  <a:srgbClr val="CC7832"/>
                </a:solidFill>
                <a:latin typeface="Lucida Console" panose="020B0609040504020204" pitchFamily="49" charset="0"/>
              </a:rPr>
              <a:t>    </a:t>
            </a:r>
            <a:r>
              <a:rPr lang="en-US" altLang="zh-CN" sz="1350" dirty="0">
                <a:solidFill>
                  <a:srgbClr val="808080"/>
                </a:solidFill>
                <a:latin typeface="Lucida Console" panose="020B0609040504020204" pitchFamily="49" charset="0"/>
              </a:rPr>
              <a:t>//</a:t>
            </a:r>
            <a:r>
              <a:rPr lang="zh-CN" altLang="en-US" sz="1350" dirty="0">
                <a:solidFill>
                  <a:srgbClr val="808080"/>
                </a:solidFill>
                <a:latin typeface="Lucida Console" panose="020B0609040504020204" pitchFamily="49" charset="0"/>
              </a:rPr>
              <a:t>文件系统</a:t>
            </a:r>
            <a:br>
              <a:rPr lang="zh-CN" altLang="en-US" sz="1350" dirty="0">
                <a:solidFill>
                  <a:srgbClr val="808080"/>
                </a:solidFill>
                <a:latin typeface="Lucida Console" panose="020B0609040504020204" pitchFamily="49" charset="0"/>
              </a:rPr>
            </a:br>
            <a:r>
              <a:rPr lang="zh-CN" altLang="en-US" sz="1350" dirty="0">
                <a:solidFill>
                  <a:srgbClr val="808080"/>
                </a:solidFill>
                <a:latin typeface="Lucida Console" panose="020B0609040504020204" pitchFamily="49" charset="0"/>
              </a:rPr>
              <a:t>    </a:t>
            </a:r>
            <a:r>
              <a:rPr lang="en-US" altLang="zh-CN" sz="1350" dirty="0" err="1">
                <a:latin typeface="Lucida Console" panose="020B0609040504020204" pitchFamily="49" charset="0"/>
              </a:rPr>
              <a:t>FileSystem</a:t>
            </a:r>
            <a:r>
              <a:rPr lang="en-US" altLang="zh-CN" sz="1350" dirty="0">
                <a:latin typeface="Lucida Console" panose="020B0609040504020204" pitchFamily="49" charset="0"/>
              </a:rPr>
              <a:t> </a:t>
            </a:r>
            <a:r>
              <a:rPr lang="en-US" altLang="zh-CN" sz="1350" dirty="0" err="1">
                <a:solidFill>
                  <a:srgbClr val="9876AA"/>
                </a:solidFill>
                <a:latin typeface="Lucida Console" panose="020B0609040504020204" pitchFamily="49" charset="0"/>
              </a:rPr>
              <a:t>fileSystem</a:t>
            </a:r>
            <a:r>
              <a:rPr lang="en-US" altLang="zh-CN" sz="1350" dirty="0">
                <a:solidFill>
                  <a:srgbClr val="9876AA"/>
                </a:solidFill>
                <a:latin typeface="Lucida Console" panose="020B0609040504020204" pitchFamily="49" charset="0"/>
              </a:rPr>
              <a:t> </a:t>
            </a:r>
            <a:r>
              <a:rPr lang="en-US" altLang="zh-CN" sz="1350" dirty="0">
                <a:latin typeface="Lucida Console" panose="020B0609040504020204" pitchFamily="49" charset="0"/>
              </a:rPr>
              <a:t>= </a:t>
            </a:r>
            <a:r>
              <a:rPr lang="en-US" altLang="zh-CN" sz="1350" dirty="0">
                <a:solidFill>
                  <a:srgbClr val="CC7832"/>
                </a:solidFill>
                <a:latin typeface="Lucida Console" panose="020B0609040504020204" pitchFamily="49" charset="0"/>
              </a:rPr>
              <a:t>null;</a:t>
            </a:r>
            <a:br>
              <a:rPr lang="en-US" altLang="zh-CN" sz="1350" dirty="0">
                <a:solidFill>
                  <a:srgbClr val="CC7832"/>
                </a:solidFill>
                <a:latin typeface="Lucida Console" panose="020B0609040504020204" pitchFamily="49" charset="0"/>
              </a:rPr>
            </a:br>
            <a:r>
              <a:rPr lang="en-US" altLang="zh-CN" sz="1350" dirty="0">
                <a:solidFill>
                  <a:srgbClr val="CC7832"/>
                </a:solidFill>
                <a:latin typeface="Lucida Console" panose="020B0609040504020204" pitchFamily="49" charset="0"/>
              </a:rPr>
              <a:t>    </a:t>
            </a:r>
            <a:r>
              <a:rPr lang="en-US" altLang="zh-CN" sz="1350" dirty="0">
                <a:solidFill>
                  <a:srgbClr val="808080"/>
                </a:solidFill>
                <a:latin typeface="Lucida Console" panose="020B0609040504020204" pitchFamily="49" charset="0"/>
              </a:rPr>
              <a:t>//</a:t>
            </a:r>
            <a:r>
              <a:rPr lang="zh-CN" altLang="en-US" sz="1350" dirty="0">
                <a:solidFill>
                  <a:srgbClr val="808080"/>
                </a:solidFill>
                <a:latin typeface="Lucida Console" panose="020B0609040504020204" pitchFamily="49" charset="0"/>
              </a:rPr>
              <a:t>配置类</a:t>
            </a:r>
            <a:br>
              <a:rPr lang="zh-CN" altLang="en-US" sz="1350" dirty="0">
                <a:solidFill>
                  <a:srgbClr val="808080"/>
                </a:solidFill>
                <a:latin typeface="Lucida Console" panose="020B0609040504020204" pitchFamily="49" charset="0"/>
              </a:rPr>
            </a:br>
            <a:r>
              <a:rPr lang="zh-CN" altLang="en-US" sz="1350" dirty="0">
                <a:solidFill>
                  <a:srgbClr val="808080"/>
                </a:solidFill>
                <a:latin typeface="Lucida Console" panose="020B0609040504020204" pitchFamily="49" charset="0"/>
              </a:rPr>
              <a:t>    </a:t>
            </a:r>
            <a:r>
              <a:rPr lang="en-US" altLang="zh-CN" sz="1350" dirty="0">
                <a:latin typeface="Lucida Console" panose="020B0609040504020204" pitchFamily="49" charset="0"/>
              </a:rPr>
              <a:t>Configuration </a:t>
            </a:r>
            <a:r>
              <a:rPr lang="en-US" altLang="zh-CN" sz="1350" dirty="0">
                <a:solidFill>
                  <a:srgbClr val="9876AA"/>
                </a:solidFill>
                <a:latin typeface="Lucida Console" panose="020B0609040504020204" pitchFamily="49" charset="0"/>
              </a:rPr>
              <a:t>configuration </a:t>
            </a:r>
            <a:r>
              <a:rPr lang="en-US" altLang="zh-CN" sz="1350" dirty="0">
                <a:latin typeface="Lucida Console" panose="020B0609040504020204" pitchFamily="49" charset="0"/>
              </a:rPr>
              <a:t>= </a:t>
            </a:r>
            <a:r>
              <a:rPr lang="en-US" altLang="zh-CN" sz="1350" dirty="0">
                <a:solidFill>
                  <a:srgbClr val="CC7832"/>
                </a:solidFill>
                <a:latin typeface="Lucida Console" panose="020B0609040504020204" pitchFamily="49" charset="0"/>
              </a:rPr>
              <a:t>null;</a:t>
            </a:r>
            <a:br>
              <a:rPr lang="en-US" altLang="zh-CN" sz="1350" dirty="0">
                <a:solidFill>
                  <a:srgbClr val="CC7832"/>
                </a:solidFill>
                <a:latin typeface="Lucida Console" panose="020B0609040504020204" pitchFamily="49" charset="0"/>
              </a:rPr>
            </a:br>
            <a:br>
              <a:rPr lang="en-US" altLang="zh-CN" sz="1350" dirty="0">
                <a:solidFill>
                  <a:srgbClr val="CC7832"/>
                </a:solidFill>
                <a:latin typeface="Lucida Console" panose="020B0609040504020204" pitchFamily="49" charset="0"/>
              </a:rPr>
            </a:br>
            <a:r>
              <a:rPr lang="en-US" altLang="zh-CN" sz="1350" dirty="0">
                <a:solidFill>
                  <a:srgbClr val="CC7832"/>
                </a:solidFill>
                <a:latin typeface="Lucida Console" panose="020B0609040504020204" pitchFamily="49" charset="0"/>
              </a:rPr>
              <a:t>    </a:t>
            </a:r>
            <a:r>
              <a:rPr lang="en-US" altLang="zh-CN" sz="1350" dirty="0">
                <a:solidFill>
                  <a:srgbClr val="808080"/>
                </a:solidFill>
                <a:latin typeface="Lucida Console" panose="020B0609040504020204" pitchFamily="49" charset="0"/>
              </a:rPr>
              <a:t>//Before</a:t>
            </a:r>
            <a:r>
              <a:rPr lang="zh-CN" altLang="en-US" sz="1350" dirty="0">
                <a:solidFill>
                  <a:srgbClr val="808080"/>
                </a:solidFill>
                <a:latin typeface="Lucida Console" panose="020B0609040504020204" pitchFamily="49" charset="0"/>
              </a:rPr>
              <a:t>适用于类加载之前</a:t>
            </a:r>
            <a:br>
              <a:rPr lang="zh-CN" altLang="en-US" sz="1350" dirty="0">
                <a:solidFill>
                  <a:srgbClr val="808080"/>
                </a:solidFill>
                <a:latin typeface="Lucida Console" panose="020B0609040504020204" pitchFamily="49" charset="0"/>
              </a:rPr>
            </a:br>
            <a:r>
              <a:rPr lang="zh-CN" altLang="en-US" sz="1350" dirty="0">
                <a:solidFill>
                  <a:srgbClr val="808080"/>
                </a:solidFill>
                <a:latin typeface="Lucida Console" panose="020B0609040504020204" pitchFamily="49" charset="0"/>
              </a:rPr>
              <a:t>    </a:t>
            </a:r>
            <a:r>
              <a:rPr lang="en-US" altLang="zh-CN" sz="1350" dirty="0">
                <a:solidFill>
                  <a:srgbClr val="BBB529"/>
                </a:solidFill>
                <a:latin typeface="Lucida Console" panose="020B0609040504020204" pitchFamily="49" charset="0"/>
              </a:rPr>
              <a:t>@Test</a:t>
            </a:r>
            <a:br>
              <a:rPr lang="en-US" altLang="zh-CN" sz="1350" dirty="0">
                <a:solidFill>
                  <a:srgbClr val="BBB529"/>
                </a:solidFill>
                <a:latin typeface="Lucida Console" panose="020B0609040504020204" pitchFamily="49" charset="0"/>
              </a:rPr>
            </a:br>
            <a:r>
              <a:rPr lang="en-US" altLang="zh-CN" sz="1350" dirty="0">
                <a:solidFill>
                  <a:srgbClr val="BBB529"/>
                </a:solidFill>
                <a:latin typeface="Lucida Console" panose="020B0609040504020204" pitchFamily="49" charset="0"/>
              </a:rPr>
              <a:t>    </a:t>
            </a:r>
            <a:r>
              <a:rPr lang="en-US" altLang="zh-CN" sz="1350" i="1" dirty="0">
                <a:solidFill>
                  <a:srgbClr val="629755"/>
                </a:solidFill>
                <a:latin typeface="Lucida Console" panose="020B0609040504020204" pitchFamily="49" charset="0"/>
              </a:rPr>
              <a:t>/**</a:t>
            </a:r>
            <a:br>
              <a:rPr lang="en-US" altLang="zh-CN" sz="1350" i="1" dirty="0">
                <a:solidFill>
                  <a:srgbClr val="629755"/>
                </a:solidFill>
                <a:latin typeface="Lucida Console" panose="020B0609040504020204" pitchFamily="49" charset="0"/>
              </a:rPr>
            </a:br>
            <a:r>
              <a:rPr lang="en-US" altLang="zh-CN" sz="1350" i="1" dirty="0">
                <a:solidFill>
                  <a:srgbClr val="629755"/>
                </a:solidFill>
                <a:latin typeface="Lucida Console" panose="020B0609040504020204" pitchFamily="49" charset="0"/>
              </a:rPr>
              <a:t>     * </a:t>
            </a:r>
            <a:r>
              <a:rPr lang="zh-CN" altLang="en-US" sz="1350" i="1" dirty="0">
                <a:solidFill>
                  <a:srgbClr val="629755"/>
                </a:solidFill>
                <a:latin typeface="Lucida Console" panose="020B0609040504020204" pitchFamily="49" charset="0"/>
              </a:rPr>
              <a:t>创建</a:t>
            </a:r>
            <a:r>
              <a:rPr lang="en-US" altLang="zh-CN" sz="1350" i="1" dirty="0">
                <a:solidFill>
                  <a:srgbClr val="629755"/>
                </a:solidFill>
                <a:latin typeface="Lucida Console" panose="020B0609040504020204" pitchFamily="49" charset="0"/>
              </a:rPr>
              <a:t>HDFS</a:t>
            </a:r>
            <a:r>
              <a:rPr lang="zh-CN" altLang="en-US" sz="1350" i="1" dirty="0">
                <a:solidFill>
                  <a:srgbClr val="629755"/>
                </a:solidFill>
                <a:latin typeface="Lucida Console" panose="020B0609040504020204" pitchFamily="49" charset="0"/>
              </a:rPr>
              <a:t>系统</a:t>
            </a:r>
            <a:br>
              <a:rPr lang="zh-CN" altLang="en-US" sz="1350" i="1" dirty="0">
                <a:solidFill>
                  <a:srgbClr val="629755"/>
                </a:solidFill>
                <a:latin typeface="Lucida Console" panose="020B0609040504020204" pitchFamily="49" charset="0"/>
              </a:rPr>
            </a:br>
            <a:r>
              <a:rPr lang="zh-CN" altLang="en-US" sz="1350" i="1" dirty="0">
                <a:solidFill>
                  <a:srgbClr val="629755"/>
                </a:solidFill>
                <a:latin typeface="Lucida Console" panose="020B0609040504020204" pitchFamily="49" charset="0"/>
              </a:rPr>
              <a:t>     *</a:t>
            </a:r>
            <a:r>
              <a:rPr lang="en-US" altLang="zh-CN" sz="1350" i="1" dirty="0">
                <a:solidFill>
                  <a:srgbClr val="629755"/>
                </a:solidFill>
                <a:latin typeface="Lucida Console" panose="020B0609040504020204" pitchFamily="49" charset="0"/>
              </a:rPr>
              <a:t>/</a:t>
            </a:r>
            <a:br>
              <a:rPr lang="en-US" altLang="zh-CN" sz="1350" i="1" dirty="0">
                <a:solidFill>
                  <a:srgbClr val="629755"/>
                </a:solidFill>
                <a:latin typeface="Lucida Console" panose="020B0609040504020204" pitchFamily="49" charset="0"/>
              </a:rPr>
            </a:br>
            <a:r>
              <a:rPr lang="en-US" altLang="zh-CN" sz="1350" i="1" dirty="0">
                <a:solidFill>
                  <a:srgbClr val="629755"/>
                </a:solidFill>
                <a:latin typeface="Lucida Console" panose="020B0609040504020204" pitchFamily="49" charset="0"/>
              </a:rPr>
              <a:t>    </a:t>
            </a:r>
            <a:r>
              <a:rPr lang="en-US" altLang="zh-CN" sz="1350" dirty="0">
                <a:solidFill>
                  <a:srgbClr val="CC7832"/>
                </a:solidFill>
                <a:latin typeface="Lucida Console" panose="020B0609040504020204" pitchFamily="49" charset="0"/>
              </a:rPr>
              <a:t>public void </a:t>
            </a:r>
            <a:r>
              <a:rPr lang="en-US" altLang="zh-CN" sz="1350" dirty="0" err="1">
                <a:solidFill>
                  <a:srgbClr val="FFC66D"/>
                </a:solidFill>
                <a:latin typeface="Lucida Console" panose="020B0609040504020204" pitchFamily="49" charset="0"/>
              </a:rPr>
              <a:t>mkdir</a:t>
            </a:r>
            <a:r>
              <a:rPr lang="en-US" altLang="zh-CN" sz="1350" dirty="0">
                <a:latin typeface="Lucida Console" panose="020B0609040504020204" pitchFamily="49" charset="0"/>
              </a:rPr>
              <a:t>() </a:t>
            </a:r>
            <a:r>
              <a:rPr lang="en-US" altLang="zh-CN" sz="1350" dirty="0">
                <a:solidFill>
                  <a:srgbClr val="CC7832"/>
                </a:solidFill>
                <a:latin typeface="Lucida Console" panose="020B0609040504020204" pitchFamily="49" charset="0"/>
              </a:rPr>
              <a:t>throws </a:t>
            </a:r>
            <a:r>
              <a:rPr lang="en-US" altLang="zh-CN" sz="1350" dirty="0">
                <a:latin typeface="Lucida Console" panose="020B0609040504020204" pitchFamily="49" charset="0"/>
              </a:rPr>
              <a:t>Exception {</a:t>
            </a:r>
            <a:br>
              <a:rPr lang="en-US" altLang="zh-CN" sz="1350" dirty="0">
                <a:latin typeface="Lucida Console" panose="020B0609040504020204" pitchFamily="49" charset="0"/>
              </a:rPr>
            </a:br>
            <a:r>
              <a:rPr lang="en-US" altLang="zh-CN" sz="1350" dirty="0">
                <a:latin typeface="Lucida Console" panose="020B0609040504020204" pitchFamily="49" charset="0"/>
              </a:rPr>
              <a:t>        </a:t>
            </a:r>
            <a:r>
              <a:rPr lang="en-US" altLang="zh-CN" sz="1350" dirty="0" err="1">
                <a:solidFill>
                  <a:srgbClr val="9876AA"/>
                </a:solidFill>
                <a:latin typeface="Lucida Console" panose="020B0609040504020204" pitchFamily="49" charset="0"/>
              </a:rPr>
              <a:t>fileSystem</a:t>
            </a:r>
            <a:r>
              <a:rPr lang="en-US" altLang="zh-CN" sz="1350" dirty="0" err="1">
                <a:latin typeface="Lucida Console" panose="020B0609040504020204" pitchFamily="49" charset="0"/>
              </a:rPr>
              <a:t>.mkdirs</a:t>
            </a:r>
            <a:r>
              <a:rPr lang="en-US" altLang="zh-CN" sz="1350" dirty="0">
                <a:latin typeface="Lucida Console" panose="020B0609040504020204" pitchFamily="49" charset="0"/>
              </a:rPr>
              <a:t>(</a:t>
            </a:r>
            <a:r>
              <a:rPr lang="en-US" altLang="zh-CN" sz="1350" dirty="0">
                <a:solidFill>
                  <a:srgbClr val="CC7832"/>
                </a:solidFill>
                <a:latin typeface="Lucida Console" panose="020B0609040504020204" pitchFamily="49" charset="0"/>
              </a:rPr>
              <a:t>new </a:t>
            </a:r>
            <a:r>
              <a:rPr lang="en-US" altLang="zh-CN" sz="1350" dirty="0">
                <a:latin typeface="Lucida Console" panose="020B0609040504020204" pitchFamily="49" charset="0"/>
              </a:rPr>
              <a:t>Path(</a:t>
            </a:r>
            <a:r>
              <a:rPr lang="en-US" altLang="zh-CN" sz="1350" dirty="0">
                <a:solidFill>
                  <a:srgbClr val="6A8759"/>
                </a:solidFill>
                <a:latin typeface="Lucida Console" panose="020B0609040504020204" pitchFamily="49" charset="0"/>
              </a:rPr>
              <a:t>"./output"</a:t>
            </a:r>
            <a:r>
              <a:rPr lang="en-US" altLang="zh-CN" sz="1350" dirty="0">
                <a:latin typeface="Lucida Console" panose="020B0609040504020204" pitchFamily="49" charset="0"/>
              </a:rPr>
              <a:t>))</a:t>
            </a:r>
            <a:r>
              <a:rPr lang="en-US" altLang="zh-CN" sz="1350" dirty="0">
                <a:solidFill>
                  <a:srgbClr val="CC7832"/>
                </a:solidFill>
                <a:latin typeface="Lucida Console" panose="020B0609040504020204" pitchFamily="49" charset="0"/>
              </a:rPr>
              <a:t>;</a:t>
            </a:r>
            <a:br>
              <a:rPr lang="en-US" altLang="zh-CN" sz="1350" dirty="0">
                <a:solidFill>
                  <a:srgbClr val="CC7832"/>
                </a:solidFill>
                <a:latin typeface="Lucida Console" panose="020B0609040504020204" pitchFamily="49" charset="0"/>
              </a:rPr>
            </a:br>
            <a:r>
              <a:rPr lang="en-US" altLang="zh-CN" sz="1350" dirty="0">
                <a:solidFill>
                  <a:srgbClr val="CC7832"/>
                </a:solidFill>
                <a:latin typeface="Lucida Console" panose="020B0609040504020204" pitchFamily="49" charset="0"/>
              </a:rPr>
              <a:t>    </a:t>
            </a:r>
            <a:r>
              <a:rPr lang="en-US" altLang="zh-CN" sz="1350" dirty="0">
                <a:latin typeface="Lucida Console" panose="020B0609040504020204" pitchFamily="49" charset="0"/>
              </a:rPr>
              <a:t>}</a:t>
            </a:r>
            <a:br>
              <a:rPr lang="en-US" altLang="zh-CN" sz="1350" dirty="0">
                <a:latin typeface="Lucida Console" panose="020B0609040504020204" pitchFamily="49" charset="0"/>
              </a:rPr>
            </a:br>
            <a:br>
              <a:rPr lang="en-US" altLang="zh-CN" sz="1350" dirty="0">
                <a:latin typeface="Lucida Console" panose="020B0609040504020204" pitchFamily="49" charset="0"/>
              </a:rPr>
            </a:br>
            <a:r>
              <a:rPr lang="en-US" altLang="zh-CN" sz="1350" dirty="0">
                <a:latin typeface="Lucida Console" panose="020B0609040504020204" pitchFamily="49" charset="0"/>
              </a:rPr>
              <a:t>    </a:t>
            </a:r>
            <a:endParaRPr lang="zh-CN" altLang="en-US" sz="1350" dirty="0"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0274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9009692-838E-DE4C-B2E3-AF10D32DA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Samples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6EF0DC4-09E1-D743-9719-E9346827CB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err="1"/>
              <a:t>HDFSApp.java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279B512-4870-DF42-9F5C-27FB4E33F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18ED7-1FAF-4BEC-A906-EB6564C334EB}" type="slidenum">
              <a:rPr lang="zh-CN" altLang="en-US" smtClean="0"/>
              <a:pPr/>
              <a:t>44</a:t>
            </a:fld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4CDE2F6-080C-DF49-BB78-6FCF43D6443C}"/>
              </a:ext>
            </a:extLst>
          </p:cNvPr>
          <p:cNvSpPr/>
          <p:nvPr/>
        </p:nvSpPr>
        <p:spPr>
          <a:xfrm>
            <a:off x="467544" y="1221600"/>
            <a:ext cx="8568952" cy="36240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350" dirty="0">
                <a:latin typeface="Lucida Console" panose="020B0609040504020204" pitchFamily="49" charset="0"/>
              </a:rPr>
              <a:t>    </a:t>
            </a:r>
            <a:r>
              <a:rPr lang="en-US" altLang="zh-CN" sz="1350" dirty="0">
                <a:solidFill>
                  <a:srgbClr val="BBB529"/>
                </a:solidFill>
                <a:latin typeface="Lucida Console" panose="020B0609040504020204" pitchFamily="49" charset="0"/>
              </a:rPr>
              <a:t>@Test</a:t>
            </a:r>
            <a:br>
              <a:rPr lang="en-US" altLang="zh-CN" sz="1350" dirty="0">
                <a:solidFill>
                  <a:srgbClr val="BBB529"/>
                </a:solidFill>
                <a:latin typeface="Lucida Console" panose="020B0609040504020204" pitchFamily="49" charset="0"/>
              </a:rPr>
            </a:br>
            <a:r>
              <a:rPr lang="en-US" altLang="zh-CN" sz="1350" dirty="0">
                <a:solidFill>
                  <a:srgbClr val="BBB529"/>
                </a:solidFill>
                <a:latin typeface="Lucida Console" panose="020B0609040504020204" pitchFamily="49" charset="0"/>
              </a:rPr>
              <a:t>    </a:t>
            </a:r>
            <a:r>
              <a:rPr lang="en-US" altLang="zh-CN" sz="1350" dirty="0">
                <a:solidFill>
                  <a:srgbClr val="CC7832"/>
                </a:solidFill>
                <a:latin typeface="Lucida Console" panose="020B0609040504020204" pitchFamily="49" charset="0"/>
              </a:rPr>
              <a:t>public void </a:t>
            </a:r>
            <a:r>
              <a:rPr lang="en-US" altLang="zh-CN" sz="1350" dirty="0">
                <a:solidFill>
                  <a:srgbClr val="FFC66D"/>
                </a:solidFill>
                <a:latin typeface="Lucida Console" panose="020B0609040504020204" pitchFamily="49" charset="0"/>
              </a:rPr>
              <a:t>create</a:t>
            </a:r>
            <a:r>
              <a:rPr lang="en-US" altLang="zh-CN" sz="1350" dirty="0">
                <a:latin typeface="Lucida Console" panose="020B0609040504020204" pitchFamily="49" charset="0"/>
              </a:rPr>
              <a:t>() </a:t>
            </a:r>
            <a:r>
              <a:rPr lang="en-US" altLang="zh-CN" sz="1350" dirty="0">
                <a:solidFill>
                  <a:srgbClr val="CC7832"/>
                </a:solidFill>
                <a:latin typeface="Lucida Console" panose="020B0609040504020204" pitchFamily="49" charset="0"/>
              </a:rPr>
              <a:t>throws </a:t>
            </a:r>
            <a:r>
              <a:rPr lang="en-US" altLang="zh-CN" sz="1350" dirty="0">
                <a:latin typeface="Lucida Console" panose="020B0609040504020204" pitchFamily="49" charset="0"/>
              </a:rPr>
              <a:t>Exception {</a:t>
            </a:r>
            <a:br>
              <a:rPr lang="en-US" altLang="zh-CN" sz="1350" dirty="0">
                <a:latin typeface="Lucida Console" panose="020B0609040504020204" pitchFamily="49" charset="0"/>
              </a:rPr>
            </a:br>
            <a:r>
              <a:rPr lang="en-US" altLang="zh-CN" sz="1350" dirty="0">
                <a:latin typeface="Lucida Console" panose="020B0609040504020204" pitchFamily="49" charset="0"/>
              </a:rPr>
              <a:t>        </a:t>
            </a:r>
            <a:r>
              <a:rPr lang="en-US" altLang="zh-CN" sz="1350" dirty="0" err="1">
                <a:latin typeface="Lucida Console" panose="020B0609040504020204" pitchFamily="49" charset="0"/>
              </a:rPr>
              <a:t>FSDataOutputStream</a:t>
            </a:r>
            <a:r>
              <a:rPr lang="en-US" altLang="zh-CN" sz="1350" dirty="0">
                <a:latin typeface="Lucida Console" panose="020B0609040504020204" pitchFamily="49" charset="0"/>
              </a:rPr>
              <a:t> output = </a:t>
            </a:r>
            <a:r>
              <a:rPr lang="en-US" altLang="zh-CN" sz="1350" dirty="0" err="1">
                <a:solidFill>
                  <a:srgbClr val="9876AA"/>
                </a:solidFill>
                <a:latin typeface="Lucida Console" panose="020B0609040504020204" pitchFamily="49" charset="0"/>
              </a:rPr>
              <a:t>fileSystem</a:t>
            </a:r>
            <a:r>
              <a:rPr lang="en-US" altLang="zh-CN" sz="1350" dirty="0" err="1">
                <a:latin typeface="Lucida Console" panose="020B0609040504020204" pitchFamily="49" charset="0"/>
              </a:rPr>
              <a:t>.create</a:t>
            </a:r>
            <a:r>
              <a:rPr lang="en-US" altLang="zh-CN" sz="1350" dirty="0">
                <a:latin typeface="Lucida Console" panose="020B0609040504020204" pitchFamily="49" charset="0"/>
              </a:rPr>
              <a:t>(</a:t>
            </a:r>
            <a:r>
              <a:rPr lang="en-US" altLang="zh-CN" sz="1350" dirty="0">
                <a:solidFill>
                  <a:srgbClr val="CC7832"/>
                </a:solidFill>
                <a:latin typeface="Lucida Console" panose="020B0609040504020204" pitchFamily="49" charset="0"/>
              </a:rPr>
              <a:t>new </a:t>
            </a:r>
            <a:r>
              <a:rPr lang="en-US" altLang="zh-CN" sz="1350" dirty="0">
                <a:latin typeface="Lucida Console" panose="020B0609040504020204" pitchFamily="49" charset="0"/>
              </a:rPr>
              <a:t>Path(</a:t>
            </a:r>
            <a:r>
              <a:rPr lang="en-US" altLang="zh-CN" sz="1350" dirty="0">
                <a:solidFill>
                  <a:srgbClr val="6A8759"/>
                </a:solidFill>
                <a:latin typeface="Lucida Console" panose="020B0609040504020204" pitchFamily="49" charset="0"/>
              </a:rPr>
              <a:t>"./output/</a:t>
            </a:r>
            <a:r>
              <a:rPr lang="en-US" altLang="zh-CN" sz="1350" dirty="0" err="1">
                <a:solidFill>
                  <a:srgbClr val="6A8759"/>
                </a:solidFill>
                <a:latin typeface="Lucida Console" panose="020B0609040504020204" pitchFamily="49" charset="0"/>
              </a:rPr>
              <a:t>a.txt</a:t>
            </a:r>
            <a:r>
              <a:rPr lang="en-US" altLang="zh-CN" sz="1350" dirty="0">
                <a:solidFill>
                  <a:srgbClr val="6A8759"/>
                </a:solidFill>
                <a:latin typeface="Lucida Console" panose="020B0609040504020204" pitchFamily="49" charset="0"/>
              </a:rPr>
              <a:t>"</a:t>
            </a:r>
            <a:r>
              <a:rPr lang="en-US" altLang="zh-CN" sz="1350" dirty="0">
                <a:latin typeface="Lucida Console" panose="020B0609040504020204" pitchFamily="49" charset="0"/>
              </a:rPr>
              <a:t>))</a:t>
            </a:r>
            <a:r>
              <a:rPr lang="en-US" altLang="zh-CN" sz="1350" dirty="0">
                <a:solidFill>
                  <a:srgbClr val="CC7832"/>
                </a:solidFill>
                <a:latin typeface="Lucida Console" panose="020B0609040504020204" pitchFamily="49" charset="0"/>
              </a:rPr>
              <a:t>;</a:t>
            </a:r>
            <a:br>
              <a:rPr lang="en-US" altLang="zh-CN" sz="1350" dirty="0">
                <a:solidFill>
                  <a:srgbClr val="CC7832"/>
                </a:solidFill>
                <a:latin typeface="Lucida Console" panose="020B0609040504020204" pitchFamily="49" charset="0"/>
              </a:rPr>
            </a:br>
            <a:r>
              <a:rPr lang="en-US" altLang="zh-CN" sz="1350" dirty="0">
                <a:solidFill>
                  <a:srgbClr val="CC7832"/>
                </a:solidFill>
                <a:latin typeface="Lucida Console" panose="020B0609040504020204" pitchFamily="49" charset="0"/>
              </a:rPr>
              <a:t>        </a:t>
            </a:r>
            <a:r>
              <a:rPr lang="en-US" altLang="zh-CN" sz="1350" dirty="0" err="1">
                <a:latin typeface="Lucida Console" panose="020B0609040504020204" pitchFamily="49" charset="0"/>
              </a:rPr>
              <a:t>output.write</a:t>
            </a:r>
            <a:r>
              <a:rPr lang="en-US" altLang="zh-CN" sz="1350" dirty="0">
                <a:latin typeface="Lucida Console" panose="020B0609040504020204" pitchFamily="49" charset="0"/>
              </a:rPr>
              <a:t>(</a:t>
            </a:r>
            <a:r>
              <a:rPr lang="en-US" altLang="zh-CN" sz="1350" dirty="0">
                <a:solidFill>
                  <a:srgbClr val="6A8759"/>
                </a:solidFill>
                <a:latin typeface="Lucida Console" panose="020B0609040504020204" pitchFamily="49" charset="0"/>
              </a:rPr>
              <a:t>"hello </a:t>
            </a:r>
            <a:r>
              <a:rPr lang="en-US" altLang="zh-CN" sz="1350" dirty="0" err="1">
                <a:solidFill>
                  <a:srgbClr val="6A8759"/>
                </a:solidFill>
                <a:latin typeface="Lucida Console" panose="020B0609040504020204" pitchFamily="49" charset="0"/>
              </a:rPr>
              <a:t>hadoop</a:t>
            </a:r>
            <a:r>
              <a:rPr lang="en-US" altLang="zh-CN" sz="1350" dirty="0">
                <a:solidFill>
                  <a:srgbClr val="6A8759"/>
                </a:solidFill>
                <a:latin typeface="Lucida Console" panose="020B0609040504020204" pitchFamily="49" charset="0"/>
              </a:rPr>
              <a:t>"</a:t>
            </a:r>
            <a:r>
              <a:rPr lang="en-US" altLang="zh-CN" sz="1350" dirty="0">
                <a:latin typeface="Lucida Console" panose="020B0609040504020204" pitchFamily="49" charset="0"/>
              </a:rPr>
              <a:t>.</a:t>
            </a:r>
            <a:r>
              <a:rPr lang="en-US" altLang="zh-CN" sz="1350" dirty="0" err="1">
                <a:latin typeface="Lucida Console" panose="020B0609040504020204" pitchFamily="49" charset="0"/>
              </a:rPr>
              <a:t>getBytes</a:t>
            </a:r>
            <a:r>
              <a:rPr lang="en-US" altLang="zh-CN" sz="1350" dirty="0">
                <a:latin typeface="Lucida Console" panose="020B0609040504020204" pitchFamily="49" charset="0"/>
              </a:rPr>
              <a:t>())</a:t>
            </a:r>
            <a:r>
              <a:rPr lang="en-US" altLang="zh-CN" sz="1350" dirty="0">
                <a:solidFill>
                  <a:srgbClr val="CC7832"/>
                </a:solidFill>
                <a:latin typeface="Lucida Console" panose="020B0609040504020204" pitchFamily="49" charset="0"/>
              </a:rPr>
              <a:t>;</a:t>
            </a:r>
            <a:br>
              <a:rPr lang="en-US" altLang="zh-CN" sz="1350" dirty="0">
                <a:solidFill>
                  <a:srgbClr val="CC7832"/>
                </a:solidFill>
                <a:latin typeface="Lucida Console" panose="020B0609040504020204" pitchFamily="49" charset="0"/>
              </a:rPr>
            </a:br>
            <a:r>
              <a:rPr lang="en-US" altLang="zh-CN" sz="1350" dirty="0">
                <a:solidFill>
                  <a:srgbClr val="CC7832"/>
                </a:solidFill>
                <a:latin typeface="Lucida Console" panose="020B0609040504020204" pitchFamily="49" charset="0"/>
              </a:rPr>
              <a:t>        </a:t>
            </a:r>
            <a:r>
              <a:rPr lang="en-US" altLang="zh-CN" sz="1350" dirty="0" err="1">
                <a:latin typeface="Lucida Console" panose="020B0609040504020204" pitchFamily="49" charset="0"/>
              </a:rPr>
              <a:t>output.flush</a:t>
            </a:r>
            <a:r>
              <a:rPr lang="en-US" altLang="zh-CN" sz="1350" dirty="0">
                <a:latin typeface="Lucida Console" panose="020B0609040504020204" pitchFamily="49" charset="0"/>
              </a:rPr>
              <a:t>()</a:t>
            </a:r>
            <a:r>
              <a:rPr lang="en-US" altLang="zh-CN" sz="1350" dirty="0">
                <a:solidFill>
                  <a:srgbClr val="CC7832"/>
                </a:solidFill>
                <a:latin typeface="Lucida Console" panose="020B0609040504020204" pitchFamily="49" charset="0"/>
              </a:rPr>
              <a:t>;</a:t>
            </a:r>
            <a:br>
              <a:rPr lang="en-US" altLang="zh-CN" sz="1350" dirty="0">
                <a:solidFill>
                  <a:srgbClr val="CC7832"/>
                </a:solidFill>
                <a:latin typeface="Lucida Console" panose="020B0609040504020204" pitchFamily="49" charset="0"/>
              </a:rPr>
            </a:br>
            <a:r>
              <a:rPr lang="en-US" altLang="zh-CN" sz="1350" dirty="0">
                <a:solidFill>
                  <a:srgbClr val="CC7832"/>
                </a:solidFill>
                <a:latin typeface="Lucida Console" panose="020B0609040504020204" pitchFamily="49" charset="0"/>
              </a:rPr>
              <a:t>        </a:t>
            </a:r>
            <a:r>
              <a:rPr lang="en-US" altLang="zh-CN" sz="1350" dirty="0" err="1">
                <a:latin typeface="Lucida Console" panose="020B0609040504020204" pitchFamily="49" charset="0"/>
              </a:rPr>
              <a:t>output.close</a:t>
            </a:r>
            <a:r>
              <a:rPr lang="en-US" altLang="zh-CN" sz="1350" dirty="0">
                <a:latin typeface="Lucida Console" panose="020B0609040504020204" pitchFamily="49" charset="0"/>
              </a:rPr>
              <a:t>()</a:t>
            </a:r>
            <a:r>
              <a:rPr lang="en-US" altLang="zh-CN" sz="1350" dirty="0">
                <a:solidFill>
                  <a:srgbClr val="CC7832"/>
                </a:solidFill>
                <a:latin typeface="Lucida Console" panose="020B0609040504020204" pitchFamily="49" charset="0"/>
              </a:rPr>
              <a:t>;</a:t>
            </a:r>
            <a:br>
              <a:rPr lang="en-US" altLang="zh-CN" sz="1350" dirty="0">
                <a:solidFill>
                  <a:srgbClr val="CC7832"/>
                </a:solidFill>
                <a:latin typeface="Lucida Console" panose="020B0609040504020204" pitchFamily="49" charset="0"/>
              </a:rPr>
            </a:br>
            <a:r>
              <a:rPr lang="en-US" altLang="zh-CN" sz="1350" dirty="0">
                <a:solidFill>
                  <a:srgbClr val="CC7832"/>
                </a:solidFill>
                <a:latin typeface="Lucida Console" panose="020B0609040504020204" pitchFamily="49" charset="0"/>
              </a:rPr>
              <a:t>    </a:t>
            </a:r>
            <a:r>
              <a:rPr lang="en-US" altLang="zh-CN" sz="1350" dirty="0">
                <a:latin typeface="Lucida Console" panose="020B0609040504020204" pitchFamily="49" charset="0"/>
              </a:rPr>
              <a:t>}</a:t>
            </a:r>
            <a:br>
              <a:rPr lang="en-US" altLang="zh-CN" sz="1350" dirty="0">
                <a:latin typeface="Lucida Console" panose="020B0609040504020204" pitchFamily="49" charset="0"/>
              </a:rPr>
            </a:br>
            <a:br>
              <a:rPr lang="en-US" altLang="zh-CN" sz="1350" dirty="0">
                <a:latin typeface="Lucida Console" panose="020B0609040504020204" pitchFamily="49" charset="0"/>
              </a:rPr>
            </a:br>
            <a:r>
              <a:rPr lang="en-US" altLang="zh-CN" sz="1350" dirty="0">
                <a:latin typeface="Lucida Console" panose="020B0609040504020204" pitchFamily="49" charset="0"/>
              </a:rPr>
              <a:t>    </a:t>
            </a:r>
            <a:r>
              <a:rPr lang="en-US" altLang="zh-CN" sz="1350" dirty="0">
                <a:solidFill>
                  <a:srgbClr val="BBB529"/>
                </a:solidFill>
                <a:latin typeface="Lucida Console" panose="020B0609040504020204" pitchFamily="49" charset="0"/>
              </a:rPr>
              <a:t>@Test</a:t>
            </a:r>
            <a:br>
              <a:rPr lang="en-US" altLang="zh-CN" sz="1350" dirty="0">
                <a:solidFill>
                  <a:srgbClr val="BBB529"/>
                </a:solidFill>
                <a:latin typeface="Lucida Console" panose="020B0609040504020204" pitchFamily="49" charset="0"/>
              </a:rPr>
            </a:br>
            <a:r>
              <a:rPr lang="en-US" altLang="zh-CN" sz="1350" dirty="0">
                <a:solidFill>
                  <a:srgbClr val="BBB529"/>
                </a:solidFill>
                <a:latin typeface="Lucida Console" panose="020B0609040504020204" pitchFamily="49" charset="0"/>
              </a:rPr>
              <a:t>    </a:t>
            </a:r>
            <a:r>
              <a:rPr lang="en-US" altLang="zh-CN" sz="1350" i="1" dirty="0">
                <a:solidFill>
                  <a:srgbClr val="629755"/>
                </a:solidFill>
                <a:latin typeface="Lucida Console" panose="020B0609040504020204" pitchFamily="49" charset="0"/>
              </a:rPr>
              <a:t>/**</a:t>
            </a:r>
            <a:br>
              <a:rPr lang="en-US" altLang="zh-CN" sz="1350" i="1" dirty="0">
                <a:solidFill>
                  <a:srgbClr val="629755"/>
                </a:solidFill>
                <a:latin typeface="Lucida Console" panose="020B0609040504020204" pitchFamily="49" charset="0"/>
              </a:rPr>
            </a:br>
            <a:r>
              <a:rPr lang="en-US" altLang="zh-CN" sz="1350" i="1" dirty="0">
                <a:solidFill>
                  <a:srgbClr val="629755"/>
                </a:solidFill>
                <a:latin typeface="Lucida Console" panose="020B0609040504020204" pitchFamily="49" charset="0"/>
              </a:rPr>
              <a:t>     * </a:t>
            </a:r>
            <a:r>
              <a:rPr lang="zh-CN" altLang="en-US" sz="1350" i="1" dirty="0">
                <a:solidFill>
                  <a:srgbClr val="629755"/>
                </a:solidFill>
                <a:latin typeface="Lucida Console" panose="020B0609040504020204" pitchFamily="49" charset="0"/>
              </a:rPr>
              <a:t>查看</a:t>
            </a:r>
            <a:r>
              <a:rPr lang="en-US" altLang="zh-CN" sz="1350" i="1" dirty="0">
                <a:solidFill>
                  <a:srgbClr val="629755"/>
                </a:solidFill>
                <a:latin typeface="Lucida Console" panose="020B0609040504020204" pitchFamily="49" charset="0"/>
              </a:rPr>
              <a:t>HDFS</a:t>
            </a:r>
            <a:r>
              <a:rPr lang="zh-CN" altLang="en-US" sz="1350" i="1" dirty="0">
                <a:solidFill>
                  <a:srgbClr val="629755"/>
                </a:solidFill>
                <a:latin typeface="Lucida Console" panose="020B0609040504020204" pitchFamily="49" charset="0"/>
              </a:rPr>
              <a:t>文件上的内容</a:t>
            </a:r>
            <a:br>
              <a:rPr lang="zh-CN" altLang="en-US" sz="1350" i="1" dirty="0">
                <a:solidFill>
                  <a:srgbClr val="629755"/>
                </a:solidFill>
                <a:latin typeface="Lucida Console" panose="020B0609040504020204" pitchFamily="49" charset="0"/>
              </a:rPr>
            </a:br>
            <a:r>
              <a:rPr lang="zh-CN" altLang="en-US" sz="1350" i="1" dirty="0">
                <a:solidFill>
                  <a:srgbClr val="629755"/>
                </a:solidFill>
                <a:latin typeface="Lucida Console" panose="020B0609040504020204" pitchFamily="49" charset="0"/>
              </a:rPr>
              <a:t>     *</a:t>
            </a:r>
            <a:r>
              <a:rPr lang="en-US" altLang="zh-CN" sz="1350" i="1" dirty="0">
                <a:solidFill>
                  <a:srgbClr val="629755"/>
                </a:solidFill>
                <a:latin typeface="Lucida Console" panose="020B0609040504020204" pitchFamily="49" charset="0"/>
              </a:rPr>
              <a:t>/</a:t>
            </a:r>
            <a:br>
              <a:rPr lang="en-US" altLang="zh-CN" sz="1350" i="1" dirty="0">
                <a:solidFill>
                  <a:srgbClr val="629755"/>
                </a:solidFill>
                <a:latin typeface="Lucida Console" panose="020B0609040504020204" pitchFamily="49" charset="0"/>
              </a:rPr>
            </a:br>
            <a:r>
              <a:rPr lang="en-US" altLang="zh-CN" sz="1350" i="1" dirty="0">
                <a:solidFill>
                  <a:srgbClr val="629755"/>
                </a:solidFill>
                <a:latin typeface="Lucida Console" panose="020B0609040504020204" pitchFamily="49" charset="0"/>
              </a:rPr>
              <a:t>    </a:t>
            </a:r>
            <a:r>
              <a:rPr lang="en-US" altLang="zh-CN" sz="1350" dirty="0">
                <a:solidFill>
                  <a:srgbClr val="CC7832"/>
                </a:solidFill>
                <a:latin typeface="Lucida Console" panose="020B0609040504020204" pitchFamily="49" charset="0"/>
              </a:rPr>
              <a:t>public void </a:t>
            </a:r>
            <a:r>
              <a:rPr lang="en-US" altLang="zh-CN" sz="1350" dirty="0">
                <a:solidFill>
                  <a:srgbClr val="FFC66D"/>
                </a:solidFill>
                <a:latin typeface="Lucida Console" panose="020B0609040504020204" pitchFamily="49" charset="0"/>
              </a:rPr>
              <a:t>cat</a:t>
            </a:r>
            <a:r>
              <a:rPr lang="en-US" altLang="zh-CN" sz="1350" dirty="0">
                <a:latin typeface="Lucida Console" panose="020B0609040504020204" pitchFamily="49" charset="0"/>
              </a:rPr>
              <a:t>() </a:t>
            </a:r>
            <a:r>
              <a:rPr lang="en-US" altLang="zh-CN" sz="1350" dirty="0">
                <a:solidFill>
                  <a:srgbClr val="CC7832"/>
                </a:solidFill>
                <a:latin typeface="Lucida Console" panose="020B0609040504020204" pitchFamily="49" charset="0"/>
              </a:rPr>
              <a:t>throws </a:t>
            </a:r>
            <a:r>
              <a:rPr lang="en-US" altLang="zh-CN" sz="1350" dirty="0">
                <a:latin typeface="Lucida Console" panose="020B0609040504020204" pitchFamily="49" charset="0"/>
              </a:rPr>
              <a:t>Exception {</a:t>
            </a:r>
            <a:br>
              <a:rPr lang="en-US" altLang="zh-CN" sz="1350" dirty="0">
                <a:latin typeface="Lucida Console" panose="020B0609040504020204" pitchFamily="49" charset="0"/>
              </a:rPr>
            </a:br>
            <a:r>
              <a:rPr lang="en-US" altLang="zh-CN" sz="1350" dirty="0">
                <a:latin typeface="Lucida Console" panose="020B0609040504020204" pitchFamily="49" charset="0"/>
              </a:rPr>
              <a:t>        </a:t>
            </a:r>
            <a:r>
              <a:rPr lang="en-US" altLang="zh-CN" sz="1350" dirty="0" err="1">
                <a:latin typeface="Lucida Console" panose="020B0609040504020204" pitchFamily="49" charset="0"/>
              </a:rPr>
              <a:t>FSDataInputStream</a:t>
            </a:r>
            <a:r>
              <a:rPr lang="en-US" altLang="zh-CN" sz="1350" dirty="0">
                <a:latin typeface="Lucida Console" panose="020B0609040504020204" pitchFamily="49" charset="0"/>
              </a:rPr>
              <a:t> in = </a:t>
            </a:r>
            <a:r>
              <a:rPr lang="en-US" altLang="zh-CN" sz="1350" dirty="0" err="1">
                <a:solidFill>
                  <a:srgbClr val="9876AA"/>
                </a:solidFill>
                <a:latin typeface="Lucida Console" panose="020B0609040504020204" pitchFamily="49" charset="0"/>
              </a:rPr>
              <a:t>fileSystem</a:t>
            </a:r>
            <a:r>
              <a:rPr lang="en-US" altLang="zh-CN" sz="1350" dirty="0" err="1">
                <a:latin typeface="Lucida Console" panose="020B0609040504020204" pitchFamily="49" charset="0"/>
              </a:rPr>
              <a:t>.open</a:t>
            </a:r>
            <a:r>
              <a:rPr lang="en-US" altLang="zh-CN" sz="1350" dirty="0">
                <a:latin typeface="Lucida Console" panose="020B0609040504020204" pitchFamily="49" charset="0"/>
              </a:rPr>
              <a:t>(</a:t>
            </a:r>
            <a:r>
              <a:rPr lang="en-US" altLang="zh-CN" sz="1350" dirty="0">
                <a:solidFill>
                  <a:srgbClr val="CC7832"/>
                </a:solidFill>
                <a:latin typeface="Lucida Console" panose="020B0609040504020204" pitchFamily="49" charset="0"/>
              </a:rPr>
              <a:t>new </a:t>
            </a:r>
            <a:r>
              <a:rPr lang="en-US" altLang="zh-CN" sz="1350" dirty="0">
                <a:latin typeface="Lucida Console" panose="020B0609040504020204" pitchFamily="49" charset="0"/>
              </a:rPr>
              <a:t>Path(</a:t>
            </a:r>
            <a:r>
              <a:rPr lang="en-US" altLang="zh-CN" sz="1350" dirty="0">
                <a:solidFill>
                  <a:srgbClr val="6A8759"/>
                </a:solidFill>
                <a:latin typeface="Lucida Console" panose="020B0609040504020204" pitchFamily="49" charset="0"/>
              </a:rPr>
              <a:t>"./output/</a:t>
            </a:r>
            <a:r>
              <a:rPr lang="en-US" altLang="zh-CN" sz="1350" dirty="0" err="1">
                <a:solidFill>
                  <a:srgbClr val="6A8759"/>
                </a:solidFill>
                <a:latin typeface="Lucida Console" panose="020B0609040504020204" pitchFamily="49" charset="0"/>
              </a:rPr>
              <a:t>b.txt</a:t>
            </a:r>
            <a:r>
              <a:rPr lang="en-US" altLang="zh-CN" sz="1350" dirty="0">
                <a:solidFill>
                  <a:srgbClr val="6A8759"/>
                </a:solidFill>
                <a:latin typeface="Lucida Console" panose="020B0609040504020204" pitchFamily="49" charset="0"/>
              </a:rPr>
              <a:t>"</a:t>
            </a:r>
            <a:r>
              <a:rPr lang="en-US" altLang="zh-CN" sz="1350" dirty="0">
                <a:latin typeface="Lucida Console" panose="020B0609040504020204" pitchFamily="49" charset="0"/>
              </a:rPr>
              <a:t>))</a:t>
            </a:r>
            <a:r>
              <a:rPr lang="en-US" altLang="zh-CN" sz="1350" dirty="0">
                <a:solidFill>
                  <a:srgbClr val="CC7832"/>
                </a:solidFill>
                <a:latin typeface="Lucida Console" panose="020B0609040504020204" pitchFamily="49" charset="0"/>
              </a:rPr>
              <a:t>;</a:t>
            </a:r>
            <a:br>
              <a:rPr lang="en-US" altLang="zh-CN" sz="1350" dirty="0">
                <a:solidFill>
                  <a:srgbClr val="CC7832"/>
                </a:solidFill>
                <a:latin typeface="Lucida Console" panose="020B0609040504020204" pitchFamily="49" charset="0"/>
              </a:rPr>
            </a:br>
            <a:r>
              <a:rPr lang="en-US" altLang="zh-CN" sz="1350" dirty="0">
                <a:solidFill>
                  <a:srgbClr val="CC7832"/>
                </a:solidFill>
                <a:latin typeface="Lucida Console" panose="020B0609040504020204" pitchFamily="49" charset="0"/>
              </a:rPr>
              <a:t>        </a:t>
            </a:r>
            <a:r>
              <a:rPr lang="en-US" altLang="zh-CN" sz="1350" dirty="0" err="1">
                <a:latin typeface="Lucida Console" panose="020B0609040504020204" pitchFamily="49" charset="0"/>
              </a:rPr>
              <a:t>IOUtils.</a:t>
            </a:r>
            <a:r>
              <a:rPr lang="en-US" altLang="zh-CN" sz="1350" i="1" dirty="0" err="1">
                <a:latin typeface="Lucida Console" panose="020B0609040504020204" pitchFamily="49" charset="0"/>
              </a:rPr>
              <a:t>copyBytes</a:t>
            </a:r>
            <a:r>
              <a:rPr lang="en-US" altLang="zh-CN" sz="1350" dirty="0">
                <a:latin typeface="Lucida Console" panose="020B0609040504020204" pitchFamily="49" charset="0"/>
              </a:rPr>
              <a:t>(in</a:t>
            </a:r>
            <a:r>
              <a:rPr lang="en-US" altLang="zh-CN" sz="1350" dirty="0">
                <a:solidFill>
                  <a:srgbClr val="CC7832"/>
                </a:solidFill>
                <a:latin typeface="Lucida Console" panose="020B0609040504020204" pitchFamily="49" charset="0"/>
              </a:rPr>
              <a:t>, </a:t>
            </a:r>
            <a:r>
              <a:rPr lang="en-US" altLang="zh-CN" sz="1350" dirty="0" err="1">
                <a:latin typeface="Lucida Console" panose="020B0609040504020204" pitchFamily="49" charset="0"/>
              </a:rPr>
              <a:t>System.</a:t>
            </a:r>
            <a:r>
              <a:rPr lang="en-US" altLang="zh-CN" sz="1350" i="1" dirty="0" err="1">
                <a:solidFill>
                  <a:srgbClr val="9876AA"/>
                </a:solidFill>
                <a:latin typeface="Lucida Console" panose="020B0609040504020204" pitchFamily="49" charset="0"/>
              </a:rPr>
              <a:t>out</a:t>
            </a:r>
            <a:r>
              <a:rPr lang="en-US" altLang="zh-CN" sz="1350" dirty="0">
                <a:solidFill>
                  <a:srgbClr val="CC7832"/>
                </a:solidFill>
                <a:latin typeface="Lucida Console" panose="020B0609040504020204" pitchFamily="49" charset="0"/>
              </a:rPr>
              <a:t>, </a:t>
            </a:r>
            <a:r>
              <a:rPr lang="en-US" altLang="zh-CN" sz="1350" dirty="0">
                <a:solidFill>
                  <a:srgbClr val="6897BB"/>
                </a:solidFill>
                <a:latin typeface="Lucida Console" panose="020B0609040504020204" pitchFamily="49" charset="0"/>
              </a:rPr>
              <a:t>1024</a:t>
            </a:r>
            <a:r>
              <a:rPr lang="en-US" altLang="zh-CN" sz="1350" dirty="0">
                <a:latin typeface="Lucida Console" panose="020B0609040504020204" pitchFamily="49" charset="0"/>
              </a:rPr>
              <a:t>)</a:t>
            </a:r>
            <a:r>
              <a:rPr lang="en-US" altLang="zh-CN" sz="1350" dirty="0">
                <a:solidFill>
                  <a:srgbClr val="CC7832"/>
                </a:solidFill>
                <a:latin typeface="Lucida Console" panose="020B0609040504020204" pitchFamily="49" charset="0"/>
              </a:rPr>
              <a:t>;</a:t>
            </a:r>
            <a:br>
              <a:rPr lang="en-US" altLang="zh-CN" sz="1350" dirty="0">
                <a:solidFill>
                  <a:srgbClr val="CC7832"/>
                </a:solidFill>
                <a:latin typeface="Lucida Console" panose="020B0609040504020204" pitchFamily="49" charset="0"/>
              </a:rPr>
            </a:br>
            <a:r>
              <a:rPr lang="en-US" altLang="zh-CN" sz="1350" dirty="0">
                <a:solidFill>
                  <a:srgbClr val="CC7832"/>
                </a:solidFill>
                <a:latin typeface="Lucida Console" panose="020B0609040504020204" pitchFamily="49" charset="0"/>
              </a:rPr>
              <a:t>        </a:t>
            </a:r>
            <a:r>
              <a:rPr lang="en-US" altLang="zh-CN" sz="1350" dirty="0" err="1">
                <a:latin typeface="Lucida Console" panose="020B0609040504020204" pitchFamily="49" charset="0"/>
              </a:rPr>
              <a:t>in.close</a:t>
            </a:r>
            <a:r>
              <a:rPr lang="en-US" altLang="zh-CN" sz="1350" dirty="0">
                <a:latin typeface="Lucida Console" panose="020B0609040504020204" pitchFamily="49" charset="0"/>
              </a:rPr>
              <a:t>()</a:t>
            </a:r>
            <a:r>
              <a:rPr lang="en-US" altLang="zh-CN" sz="1350" dirty="0">
                <a:solidFill>
                  <a:srgbClr val="CC7832"/>
                </a:solidFill>
                <a:latin typeface="Lucida Console" panose="020B0609040504020204" pitchFamily="49" charset="0"/>
              </a:rPr>
              <a:t>;</a:t>
            </a:r>
            <a:br>
              <a:rPr lang="en-US" altLang="zh-CN" sz="1350" dirty="0">
                <a:solidFill>
                  <a:srgbClr val="CC7832"/>
                </a:solidFill>
                <a:latin typeface="Lucida Console" panose="020B0609040504020204" pitchFamily="49" charset="0"/>
              </a:rPr>
            </a:br>
            <a:r>
              <a:rPr lang="en-US" altLang="zh-CN" sz="1350" dirty="0">
                <a:solidFill>
                  <a:srgbClr val="CC7832"/>
                </a:solidFill>
                <a:latin typeface="Lucida Console" panose="020B0609040504020204" pitchFamily="49" charset="0"/>
              </a:rPr>
              <a:t>    </a:t>
            </a:r>
            <a:r>
              <a:rPr lang="en-US" altLang="zh-CN" sz="1350" dirty="0">
                <a:latin typeface="Lucida Console" panose="020B0609040504020204" pitchFamily="49" charset="0"/>
              </a:rPr>
              <a:t>}</a:t>
            </a:r>
            <a:endParaRPr lang="zh-CN" altLang="en-US" sz="1350" dirty="0"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2030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9009692-838E-DE4C-B2E3-AF10D32DA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Samples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6EF0DC4-09E1-D743-9719-E9346827CB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err="1"/>
              <a:t>HDFSApp.java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279B512-4870-DF42-9F5C-27FB4E33F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18ED7-1FAF-4BEC-A906-EB6564C334EB}" type="slidenum">
              <a:rPr lang="zh-CN" altLang="en-US" smtClean="0"/>
              <a:pPr/>
              <a:t>45</a:t>
            </a:fld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4CDE2F6-080C-DF49-BB78-6FCF43D6443C}"/>
              </a:ext>
            </a:extLst>
          </p:cNvPr>
          <p:cNvSpPr/>
          <p:nvPr/>
        </p:nvSpPr>
        <p:spPr>
          <a:xfrm>
            <a:off x="467544" y="1221600"/>
            <a:ext cx="7704856" cy="38318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350" dirty="0">
                <a:latin typeface="Lucida Console" panose="020B0609040504020204" pitchFamily="49" charset="0"/>
              </a:rPr>
              <a:t>    </a:t>
            </a:r>
            <a:r>
              <a:rPr lang="en-US" altLang="zh-CN" sz="1350" dirty="0">
                <a:solidFill>
                  <a:srgbClr val="BBB529"/>
                </a:solidFill>
                <a:latin typeface="Lucida Console" panose="020B0609040504020204" pitchFamily="49" charset="0"/>
              </a:rPr>
              <a:t>@Before</a:t>
            </a:r>
            <a:br>
              <a:rPr lang="en-US" altLang="zh-CN" sz="1350" dirty="0">
                <a:solidFill>
                  <a:srgbClr val="BBB529"/>
                </a:solidFill>
                <a:latin typeface="Lucida Console" panose="020B0609040504020204" pitchFamily="49" charset="0"/>
              </a:rPr>
            </a:br>
            <a:r>
              <a:rPr lang="en-US" altLang="zh-CN" sz="1350" dirty="0">
                <a:solidFill>
                  <a:srgbClr val="BBB529"/>
                </a:solidFill>
                <a:latin typeface="Lucida Console" panose="020B0609040504020204" pitchFamily="49" charset="0"/>
              </a:rPr>
              <a:t>    </a:t>
            </a:r>
            <a:r>
              <a:rPr lang="en-US" altLang="zh-CN" sz="1350" dirty="0">
                <a:solidFill>
                  <a:srgbClr val="CC7832"/>
                </a:solidFill>
                <a:latin typeface="Lucida Console" panose="020B0609040504020204" pitchFamily="49" charset="0"/>
              </a:rPr>
              <a:t>public void </a:t>
            </a:r>
            <a:r>
              <a:rPr lang="en-US" altLang="zh-CN" sz="1350" dirty="0" err="1">
                <a:solidFill>
                  <a:srgbClr val="FFC66D"/>
                </a:solidFill>
                <a:latin typeface="Lucida Console" panose="020B0609040504020204" pitchFamily="49" charset="0"/>
              </a:rPr>
              <a:t>setUp</a:t>
            </a:r>
            <a:r>
              <a:rPr lang="en-US" altLang="zh-CN" sz="1350" dirty="0">
                <a:latin typeface="Lucida Console" panose="020B0609040504020204" pitchFamily="49" charset="0"/>
              </a:rPr>
              <a:t>() </a:t>
            </a:r>
            <a:r>
              <a:rPr lang="en-US" altLang="zh-CN" sz="1350" dirty="0">
                <a:solidFill>
                  <a:srgbClr val="CC7832"/>
                </a:solidFill>
                <a:latin typeface="Lucida Console" panose="020B0609040504020204" pitchFamily="49" charset="0"/>
              </a:rPr>
              <a:t>throws </a:t>
            </a:r>
            <a:r>
              <a:rPr lang="en-US" altLang="zh-CN" sz="1350" dirty="0">
                <a:latin typeface="Lucida Console" panose="020B0609040504020204" pitchFamily="49" charset="0"/>
              </a:rPr>
              <a:t>Exception {</a:t>
            </a:r>
            <a:br>
              <a:rPr lang="en-US" altLang="zh-CN" sz="1350" dirty="0">
                <a:latin typeface="Lucida Console" panose="020B0609040504020204" pitchFamily="49" charset="0"/>
              </a:rPr>
            </a:br>
            <a:r>
              <a:rPr lang="en-US" altLang="zh-CN" sz="1350" dirty="0">
                <a:latin typeface="Lucida Console" panose="020B0609040504020204" pitchFamily="49" charset="0"/>
              </a:rPr>
              <a:t>        </a:t>
            </a:r>
            <a:r>
              <a:rPr lang="en-US" altLang="zh-CN" sz="1350" dirty="0" err="1">
                <a:latin typeface="Lucida Console" panose="020B0609040504020204" pitchFamily="49" charset="0"/>
              </a:rPr>
              <a:t>System.</a:t>
            </a:r>
            <a:r>
              <a:rPr lang="en-US" altLang="zh-CN" sz="1350" i="1" dirty="0" err="1">
                <a:solidFill>
                  <a:srgbClr val="9876AA"/>
                </a:solidFill>
                <a:latin typeface="Lucida Console" panose="020B0609040504020204" pitchFamily="49" charset="0"/>
              </a:rPr>
              <a:t>out</a:t>
            </a:r>
            <a:r>
              <a:rPr lang="en-US" altLang="zh-CN" sz="1350" dirty="0" err="1">
                <a:latin typeface="Lucida Console" panose="020B0609040504020204" pitchFamily="49" charset="0"/>
              </a:rPr>
              <a:t>.printf</a:t>
            </a:r>
            <a:r>
              <a:rPr lang="en-US" altLang="zh-CN" sz="1350" dirty="0">
                <a:latin typeface="Lucida Console" panose="020B0609040504020204" pitchFamily="49" charset="0"/>
              </a:rPr>
              <a:t>(</a:t>
            </a:r>
            <a:r>
              <a:rPr lang="en-US" altLang="zh-CN" sz="1350" dirty="0">
                <a:solidFill>
                  <a:srgbClr val="6A8759"/>
                </a:solidFill>
                <a:latin typeface="Lucida Console" panose="020B0609040504020204" pitchFamily="49" charset="0"/>
              </a:rPr>
              <a:t>"</a:t>
            </a:r>
            <a:r>
              <a:rPr lang="en-US" altLang="zh-CN" sz="1350" dirty="0" err="1">
                <a:solidFill>
                  <a:srgbClr val="6A8759"/>
                </a:solidFill>
                <a:latin typeface="Lucida Console" panose="020B0609040504020204" pitchFamily="49" charset="0"/>
              </a:rPr>
              <a:t>HDFSapp.setup</a:t>
            </a:r>
            <a:r>
              <a:rPr lang="en-US" altLang="zh-CN" sz="1350" dirty="0">
                <a:solidFill>
                  <a:srgbClr val="6A8759"/>
                </a:solidFill>
                <a:latin typeface="Lucida Console" panose="020B0609040504020204" pitchFamily="49" charset="0"/>
              </a:rPr>
              <a:t>"</a:t>
            </a:r>
            <a:r>
              <a:rPr lang="en-US" altLang="zh-CN" sz="1350" dirty="0">
                <a:latin typeface="Lucida Console" panose="020B0609040504020204" pitchFamily="49" charset="0"/>
              </a:rPr>
              <a:t>)</a:t>
            </a:r>
            <a:r>
              <a:rPr lang="en-US" altLang="zh-CN" sz="1350" dirty="0">
                <a:solidFill>
                  <a:srgbClr val="CC7832"/>
                </a:solidFill>
                <a:latin typeface="Lucida Console" panose="020B0609040504020204" pitchFamily="49" charset="0"/>
              </a:rPr>
              <a:t>;</a:t>
            </a:r>
            <a:br>
              <a:rPr lang="en-US" altLang="zh-CN" sz="1350" dirty="0">
                <a:solidFill>
                  <a:srgbClr val="CC7832"/>
                </a:solidFill>
                <a:latin typeface="Lucida Console" panose="020B0609040504020204" pitchFamily="49" charset="0"/>
              </a:rPr>
            </a:br>
            <a:r>
              <a:rPr lang="en-US" altLang="zh-CN" sz="1350" dirty="0">
                <a:solidFill>
                  <a:srgbClr val="CC7832"/>
                </a:solidFill>
                <a:latin typeface="Lucida Console" panose="020B0609040504020204" pitchFamily="49" charset="0"/>
              </a:rPr>
              <a:t>        </a:t>
            </a:r>
            <a:r>
              <a:rPr lang="en-US" altLang="zh-CN" sz="1350" dirty="0">
                <a:solidFill>
                  <a:srgbClr val="9876AA"/>
                </a:solidFill>
                <a:latin typeface="Lucida Console" panose="020B0609040504020204" pitchFamily="49" charset="0"/>
              </a:rPr>
              <a:t>configuration </a:t>
            </a:r>
            <a:r>
              <a:rPr lang="en-US" altLang="zh-CN" sz="1350" dirty="0">
                <a:latin typeface="Lucida Console" panose="020B0609040504020204" pitchFamily="49" charset="0"/>
              </a:rPr>
              <a:t>= </a:t>
            </a:r>
            <a:r>
              <a:rPr lang="en-US" altLang="zh-CN" sz="1350" dirty="0">
                <a:solidFill>
                  <a:srgbClr val="CC7832"/>
                </a:solidFill>
                <a:latin typeface="Lucida Console" panose="020B0609040504020204" pitchFamily="49" charset="0"/>
              </a:rPr>
              <a:t>new </a:t>
            </a:r>
            <a:r>
              <a:rPr lang="en-US" altLang="zh-CN" sz="1350" dirty="0">
                <a:latin typeface="Lucida Console" panose="020B0609040504020204" pitchFamily="49" charset="0"/>
              </a:rPr>
              <a:t>Configuration()</a:t>
            </a:r>
            <a:r>
              <a:rPr lang="en-US" altLang="zh-CN" sz="1350" dirty="0">
                <a:solidFill>
                  <a:srgbClr val="CC7832"/>
                </a:solidFill>
                <a:latin typeface="Lucida Console" panose="020B0609040504020204" pitchFamily="49" charset="0"/>
              </a:rPr>
              <a:t>;</a:t>
            </a:r>
            <a:br>
              <a:rPr lang="en-US" altLang="zh-CN" sz="1350" dirty="0">
                <a:solidFill>
                  <a:srgbClr val="CC7832"/>
                </a:solidFill>
                <a:latin typeface="Lucida Console" panose="020B0609040504020204" pitchFamily="49" charset="0"/>
              </a:rPr>
            </a:br>
            <a:r>
              <a:rPr lang="en-US" altLang="zh-CN" sz="1350" dirty="0">
                <a:solidFill>
                  <a:srgbClr val="CC7832"/>
                </a:solidFill>
                <a:latin typeface="Lucida Console" panose="020B0609040504020204" pitchFamily="49" charset="0"/>
              </a:rPr>
              <a:t>        </a:t>
            </a:r>
            <a:r>
              <a:rPr lang="en-US" altLang="zh-CN" sz="1350" dirty="0" err="1">
                <a:solidFill>
                  <a:srgbClr val="9876AA"/>
                </a:solidFill>
                <a:latin typeface="Lucida Console" panose="020B0609040504020204" pitchFamily="49" charset="0"/>
              </a:rPr>
              <a:t>configuration</a:t>
            </a:r>
            <a:r>
              <a:rPr lang="en-US" altLang="zh-CN" sz="1350" dirty="0" err="1">
                <a:latin typeface="Lucida Console" panose="020B0609040504020204" pitchFamily="49" charset="0"/>
              </a:rPr>
              <a:t>.set</a:t>
            </a:r>
            <a:r>
              <a:rPr lang="en-US" altLang="zh-CN" sz="1350" dirty="0">
                <a:latin typeface="Lucida Console" panose="020B0609040504020204" pitchFamily="49" charset="0"/>
              </a:rPr>
              <a:t>(</a:t>
            </a:r>
            <a:r>
              <a:rPr lang="en-US" altLang="zh-CN" sz="1350" dirty="0">
                <a:solidFill>
                  <a:srgbClr val="6A8759"/>
                </a:solidFill>
                <a:latin typeface="Lucida Console" panose="020B0609040504020204" pitchFamily="49" charset="0"/>
              </a:rPr>
              <a:t>"</a:t>
            </a:r>
            <a:r>
              <a:rPr lang="en-US" altLang="zh-CN" sz="1350" dirty="0" err="1">
                <a:solidFill>
                  <a:srgbClr val="6A8759"/>
                </a:solidFill>
                <a:latin typeface="Lucida Console" panose="020B0609040504020204" pitchFamily="49" charset="0"/>
              </a:rPr>
              <a:t>dfs.defaultFS</a:t>
            </a:r>
            <a:r>
              <a:rPr lang="en-US" altLang="zh-CN" sz="1350" dirty="0">
                <a:solidFill>
                  <a:srgbClr val="6A8759"/>
                </a:solidFill>
                <a:latin typeface="Lucida Console" panose="020B0609040504020204" pitchFamily="49" charset="0"/>
              </a:rPr>
              <a:t>"</a:t>
            </a:r>
            <a:r>
              <a:rPr lang="en-US" altLang="zh-CN" sz="1350" dirty="0">
                <a:solidFill>
                  <a:srgbClr val="CC7832"/>
                </a:solidFill>
                <a:latin typeface="Lucida Console" panose="020B0609040504020204" pitchFamily="49" charset="0"/>
              </a:rPr>
              <a:t>, </a:t>
            </a:r>
            <a:r>
              <a:rPr lang="en-US" altLang="zh-CN" sz="1350" dirty="0">
                <a:solidFill>
                  <a:srgbClr val="6A8759"/>
                </a:solidFill>
                <a:latin typeface="Lucida Console" panose="020B0609040504020204" pitchFamily="49" charset="0"/>
              </a:rPr>
              <a:t>"</a:t>
            </a:r>
            <a:r>
              <a:rPr lang="en-US" altLang="zh-CN" sz="1350" dirty="0" err="1">
                <a:solidFill>
                  <a:srgbClr val="6A8759"/>
                </a:solidFill>
                <a:latin typeface="Lucida Console" panose="020B0609040504020204" pitchFamily="49" charset="0"/>
              </a:rPr>
              <a:t>hdfs</a:t>
            </a:r>
            <a:r>
              <a:rPr lang="en-US" altLang="zh-CN" sz="1350" dirty="0">
                <a:solidFill>
                  <a:srgbClr val="6A8759"/>
                </a:solidFill>
                <a:latin typeface="Lucida Console" panose="020B0609040504020204" pitchFamily="49" charset="0"/>
              </a:rPr>
              <a:t>://hadoop:9000"</a:t>
            </a:r>
            <a:r>
              <a:rPr lang="en-US" altLang="zh-CN" sz="1350" dirty="0">
                <a:latin typeface="Lucida Console" panose="020B0609040504020204" pitchFamily="49" charset="0"/>
              </a:rPr>
              <a:t>)</a:t>
            </a:r>
            <a:r>
              <a:rPr lang="en-US" altLang="zh-CN" sz="1350" dirty="0">
                <a:solidFill>
                  <a:srgbClr val="CC7832"/>
                </a:solidFill>
                <a:latin typeface="Lucida Console" panose="020B0609040504020204" pitchFamily="49" charset="0"/>
              </a:rPr>
              <a:t>;</a:t>
            </a:r>
            <a:br>
              <a:rPr lang="en-US" altLang="zh-CN" sz="1350" dirty="0">
                <a:solidFill>
                  <a:srgbClr val="CC7832"/>
                </a:solidFill>
                <a:latin typeface="Lucida Console" panose="020B0609040504020204" pitchFamily="49" charset="0"/>
              </a:rPr>
            </a:br>
            <a:r>
              <a:rPr lang="zh-CN" altLang="en-US" sz="1350" dirty="0">
                <a:solidFill>
                  <a:srgbClr val="808080"/>
                </a:solidFill>
                <a:latin typeface="Lucida Console" panose="020B0609040504020204" pitchFamily="49" charset="0"/>
              </a:rPr>
              <a:t>        </a:t>
            </a:r>
            <a:r>
              <a:rPr lang="en-US" altLang="zh-CN" sz="1350" dirty="0" err="1">
                <a:solidFill>
                  <a:srgbClr val="9876AA"/>
                </a:solidFill>
                <a:latin typeface="Lucida Console" panose="020B0609040504020204" pitchFamily="49" charset="0"/>
              </a:rPr>
              <a:t>fileSystem</a:t>
            </a:r>
            <a:r>
              <a:rPr lang="en-US" altLang="zh-CN" sz="1350" dirty="0">
                <a:solidFill>
                  <a:srgbClr val="9876AA"/>
                </a:solidFill>
                <a:latin typeface="Lucida Console" panose="020B0609040504020204" pitchFamily="49" charset="0"/>
              </a:rPr>
              <a:t> </a:t>
            </a:r>
            <a:r>
              <a:rPr lang="en-US" altLang="zh-CN" sz="1350" dirty="0">
                <a:latin typeface="Lucida Console" panose="020B0609040504020204" pitchFamily="49" charset="0"/>
              </a:rPr>
              <a:t>= </a:t>
            </a:r>
            <a:r>
              <a:rPr lang="en-US" altLang="zh-CN" sz="1350" dirty="0" err="1">
                <a:latin typeface="Lucida Console" panose="020B0609040504020204" pitchFamily="49" charset="0"/>
              </a:rPr>
              <a:t>FileSystem.</a:t>
            </a:r>
            <a:r>
              <a:rPr lang="en-US" altLang="zh-CN" sz="1350" i="1" dirty="0" err="1">
                <a:latin typeface="Lucida Console" panose="020B0609040504020204" pitchFamily="49" charset="0"/>
              </a:rPr>
              <a:t>get</a:t>
            </a:r>
            <a:r>
              <a:rPr lang="en-US" altLang="zh-CN" sz="1350" dirty="0">
                <a:latin typeface="Lucida Console" panose="020B0609040504020204" pitchFamily="49" charset="0"/>
              </a:rPr>
              <a:t>(</a:t>
            </a:r>
            <a:r>
              <a:rPr lang="en-US" altLang="zh-CN" sz="1350" dirty="0">
                <a:solidFill>
                  <a:srgbClr val="9876AA"/>
                </a:solidFill>
                <a:latin typeface="Lucida Console" panose="020B0609040504020204" pitchFamily="49" charset="0"/>
              </a:rPr>
              <a:t>configuration</a:t>
            </a:r>
            <a:r>
              <a:rPr lang="en-US" altLang="zh-CN" sz="1350" dirty="0">
                <a:latin typeface="Lucida Console" panose="020B0609040504020204" pitchFamily="49" charset="0"/>
              </a:rPr>
              <a:t>)</a:t>
            </a:r>
            <a:r>
              <a:rPr lang="en-US" altLang="zh-CN" sz="1350" dirty="0">
                <a:solidFill>
                  <a:srgbClr val="CC7832"/>
                </a:solidFill>
                <a:latin typeface="Lucida Console" panose="020B0609040504020204" pitchFamily="49" charset="0"/>
              </a:rPr>
              <a:t>;</a:t>
            </a:r>
            <a:br>
              <a:rPr lang="en-US" altLang="zh-CN" sz="1350" dirty="0">
                <a:solidFill>
                  <a:srgbClr val="CC7832"/>
                </a:solidFill>
                <a:latin typeface="Lucida Console" panose="020B0609040504020204" pitchFamily="49" charset="0"/>
              </a:rPr>
            </a:br>
            <a:r>
              <a:rPr lang="en-US" altLang="zh-CN" sz="1350" dirty="0">
                <a:solidFill>
                  <a:srgbClr val="808080"/>
                </a:solidFill>
                <a:latin typeface="Lucida Console" panose="020B0609040504020204" pitchFamily="49" charset="0"/>
              </a:rPr>
              <a:t>    </a:t>
            </a:r>
            <a:r>
              <a:rPr lang="en-US" altLang="zh-CN" sz="1350" dirty="0">
                <a:latin typeface="Lucida Console" panose="020B0609040504020204" pitchFamily="49" charset="0"/>
              </a:rPr>
              <a:t>}</a:t>
            </a:r>
            <a:br>
              <a:rPr lang="en-US" altLang="zh-CN" sz="1350" dirty="0">
                <a:latin typeface="Lucida Console" panose="020B0609040504020204" pitchFamily="49" charset="0"/>
              </a:rPr>
            </a:br>
            <a:br>
              <a:rPr lang="en-US" altLang="zh-CN" sz="1350" dirty="0">
                <a:latin typeface="Lucida Console" panose="020B0609040504020204" pitchFamily="49" charset="0"/>
              </a:rPr>
            </a:br>
            <a:r>
              <a:rPr lang="en-US" altLang="zh-CN" sz="1350" dirty="0">
                <a:latin typeface="Lucida Console" panose="020B0609040504020204" pitchFamily="49" charset="0"/>
              </a:rPr>
              <a:t>    </a:t>
            </a:r>
            <a:r>
              <a:rPr lang="en-US" altLang="zh-CN" sz="1350" dirty="0">
                <a:solidFill>
                  <a:srgbClr val="808080"/>
                </a:solidFill>
                <a:latin typeface="Lucida Console" panose="020B0609040504020204" pitchFamily="49" charset="0"/>
              </a:rPr>
              <a:t>//</a:t>
            </a:r>
            <a:r>
              <a:rPr lang="zh-CN" altLang="en-US" sz="1350" dirty="0">
                <a:solidFill>
                  <a:srgbClr val="808080"/>
                </a:solidFill>
                <a:latin typeface="Lucida Console" panose="020B0609040504020204" pitchFamily="49" charset="0"/>
              </a:rPr>
              <a:t>关闭资源用的这个</a:t>
            </a:r>
            <a:br>
              <a:rPr lang="zh-CN" altLang="en-US" sz="1350" dirty="0">
                <a:solidFill>
                  <a:srgbClr val="808080"/>
                </a:solidFill>
                <a:latin typeface="Lucida Console" panose="020B0609040504020204" pitchFamily="49" charset="0"/>
              </a:rPr>
            </a:br>
            <a:r>
              <a:rPr lang="zh-CN" altLang="en-US" sz="1350" dirty="0">
                <a:solidFill>
                  <a:srgbClr val="808080"/>
                </a:solidFill>
                <a:latin typeface="Lucida Console" panose="020B0609040504020204" pitchFamily="49" charset="0"/>
              </a:rPr>
              <a:t>    </a:t>
            </a:r>
            <a:r>
              <a:rPr lang="en-US" altLang="zh-CN" sz="1350" dirty="0">
                <a:solidFill>
                  <a:srgbClr val="BBB529"/>
                </a:solidFill>
                <a:latin typeface="Lucida Console" panose="020B0609040504020204" pitchFamily="49" charset="0"/>
              </a:rPr>
              <a:t>@After</a:t>
            </a:r>
            <a:br>
              <a:rPr lang="en-US" altLang="zh-CN" sz="1350" dirty="0">
                <a:solidFill>
                  <a:srgbClr val="BBB529"/>
                </a:solidFill>
                <a:latin typeface="Lucida Console" panose="020B0609040504020204" pitchFamily="49" charset="0"/>
              </a:rPr>
            </a:br>
            <a:r>
              <a:rPr lang="en-US" altLang="zh-CN" sz="1350" dirty="0">
                <a:solidFill>
                  <a:srgbClr val="BBB529"/>
                </a:solidFill>
                <a:latin typeface="Lucida Console" panose="020B0609040504020204" pitchFamily="49" charset="0"/>
              </a:rPr>
              <a:t>    </a:t>
            </a:r>
            <a:r>
              <a:rPr lang="en-US" altLang="zh-CN" sz="1350" dirty="0">
                <a:solidFill>
                  <a:srgbClr val="CC7832"/>
                </a:solidFill>
                <a:latin typeface="Lucida Console" panose="020B0609040504020204" pitchFamily="49" charset="0"/>
              </a:rPr>
              <a:t>public void </a:t>
            </a:r>
            <a:r>
              <a:rPr lang="en-US" altLang="zh-CN" sz="1350" dirty="0" err="1">
                <a:solidFill>
                  <a:srgbClr val="FFC66D"/>
                </a:solidFill>
                <a:latin typeface="Lucida Console" panose="020B0609040504020204" pitchFamily="49" charset="0"/>
              </a:rPr>
              <a:t>tearDown</a:t>
            </a:r>
            <a:r>
              <a:rPr lang="en-US" altLang="zh-CN" sz="1350" dirty="0">
                <a:latin typeface="Lucida Console" panose="020B0609040504020204" pitchFamily="49" charset="0"/>
              </a:rPr>
              <a:t>() </a:t>
            </a:r>
            <a:r>
              <a:rPr lang="en-US" altLang="zh-CN" sz="1350" dirty="0">
                <a:solidFill>
                  <a:srgbClr val="CC7832"/>
                </a:solidFill>
                <a:latin typeface="Lucida Console" panose="020B0609040504020204" pitchFamily="49" charset="0"/>
              </a:rPr>
              <a:t>throws </a:t>
            </a:r>
            <a:r>
              <a:rPr lang="en-US" altLang="zh-CN" sz="1350" dirty="0">
                <a:latin typeface="Lucida Console" panose="020B0609040504020204" pitchFamily="49" charset="0"/>
              </a:rPr>
              <a:t>Exception {</a:t>
            </a:r>
            <a:br>
              <a:rPr lang="en-US" altLang="zh-CN" sz="1350" dirty="0">
                <a:latin typeface="Lucida Console" panose="020B0609040504020204" pitchFamily="49" charset="0"/>
              </a:rPr>
            </a:br>
            <a:r>
              <a:rPr lang="en-US" altLang="zh-CN" sz="1350" dirty="0">
                <a:latin typeface="Lucida Console" panose="020B0609040504020204" pitchFamily="49" charset="0"/>
              </a:rPr>
              <a:t>        </a:t>
            </a:r>
            <a:r>
              <a:rPr lang="en-US" altLang="zh-CN" sz="1350" dirty="0">
                <a:solidFill>
                  <a:srgbClr val="808080"/>
                </a:solidFill>
                <a:latin typeface="Lucida Console" panose="020B0609040504020204" pitchFamily="49" charset="0"/>
              </a:rPr>
              <a:t>//</a:t>
            </a:r>
            <a:r>
              <a:rPr lang="zh-CN" altLang="en-US" sz="1350" dirty="0">
                <a:solidFill>
                  <a:srgbClr val="808080"/>
                </a:solidFill>
                <a:latin typeface="Lucida Console" panose="020B0609040504020204" pitchFamily="49" charset="0"/>
              </a:rPr>
              <a:t>释放资源</a:t>
            </a:r>
            <a:br>
              <a:rPr lang="zh-CN" altLang="en-US" sz="1350" dirty="0">
                <a:solidFill>
                  <a:srgbClr val="808080"/>
                </a:solidFill>
                <a:latin typeface="Lucida Console" panose="020B0609040504020204" pitchFamily="49" charset="0"/>
              </a:rPr>
            </a:br>
            <a:r>
              <a:rPr lang="zh-CN" altLang="en-US" sz="1350" dirty="0">
                <a:solidFill>
                  <a:srgbClr val="808080"/>
                </a:solidFill>
                <a:latin typeface="Lucida Console" panose="020B0609040504020204" pitchFamily="49" charset="0"/>
              </a:rPr>
              <a:t>        </a:t>
            </a:r>
            <a:r>
              <a:rPr lang="en-US" altLang="zh-CN" sz="1350" dirty="0">
                <a:solidFill>
                  <a:srgbClr val="9876AA"/>
                </a:solidFill>
                <a:latin typeface="Lucida Console" panose="020B0609040504020204" pitchFamily="49" charset="0"/>
              </a:rPr>
              <a:t>configuration </a:t>
            </a:r>
            <a:r>
              <a:rPr lang="en-US" altLang="zh-CN" sz="1350" dirty="0">
                <a:latin typeface="Lucida Console" panose="020B0609040504020204" pitchFamily="49" charset="0"/>
              </a:rPr>
              <a:t>= </a:t>
            </a:r>
            <a:r>
              <a:rPr lang="en-US" altLang="zh-CN" sz="1350" dirty="0">
                <a:solidFill>
                  <a:srgbClr val="CC7832"/>
                </a:solidFill>
                <a:latin typeface="Lucida Console" panose="020B0609040504020204" pitchFamily="49" charset="0"/>
              </a:rPr>
              <a:t>null;</a:t>
            </a:r>
            <a:br>
              <a:rPr lang="en-US" altLang="zh-CN" sz="1350" dirty="0">
                <a:solidFill>
                  <a:srgbClr val="CC7832"/>
                </a:solidFill>
                <a:latin typeface="Lucida Console" panose="020B0609040504020204" pitchFamily="49" charset="0"/>
              </a:rPr>
            </a:br>
            <a:r>
              <a:rPr lang="en-US" altLang="zh-CN" sz="1350" dirty="0">
                <a:solidFill>
                  <a:srgbClr val="CC7832"/>
                </a:solidFill>
                <a:latin typeface="Lucida Console" panose="020B0609040504020204" pitchFamily="49" charset="0"/>
              </a:rPr>
              <a:t>        </a:t>
            </a:r>
            <a:r>
              <a:rPr lang="en-US" altLang="zh-CN" sz="1350" dirty="0" err="1">
                <a:solidFill>
                  <a:srgbClr val="9876AA"/>
                </a:solidFill>
                <a:latin typeface="Lucida Console" panose="020B0609040504020204" pitchFamily="49" charset="0"/>
              </a:rPr>
              <a:t>fileSystem</a:t>
            </a:r>
            <a:r>
              <a:rPr lang="en-US" altLang="zh-CN" sz="1350" dirty="0">
                <a:solidFill>
                  <a:srgbClr val="9876AA"/>
                </a:solidFill>
                <a:latin typeface="Lucida Console" panose="020B0609040504020204" pitchFamily="49" charset="0"/>
              </a:rPr>
              <a:t> </a:t>
            </a:r>
            <a:r>
              <a:rPr lang="en-US" altLang="zh-CN" sz="1350" dirty="0">
                <a:latin typeface="Lucida Console" panose="020B0609040504020204" pitchFamily="49" charset="0"/>
              </a:rPr>
              <a:t>= </a:t>
            </a:r>
            <a:r>
              <a:rPr lang="en-US" altLang="zh-CN" sz="1350" dirty="0">
                <a:solidFill>
                  <a:srgbClr val="CC7832"/>
                </a:solidFill>
                <a:latin typeface="Lucida Console" panose="020B0609040504020204" pitchFamily="49" charset="0"/>
              </a:rPr>
              <a:t>null;</a:t>
            </a:r>
            <a:br>
              <a:rPr lang="en-US" altLang="zh-CN" sz="1350" dirty="0">
                <a:solidFill>
                  <a:srgbClr val="CC7832"/>
                </a:solidFill>
                <a:latin typeface="Lucida Console" panose="020B0609040504020204" pitchFamily="49" charset="0"/>
              </a:rPr>
            </a:br>
            <a:r>
              <a:rPr lang="en-US" altLang="zh-CN" sz="1350" dirty="0">
                <a:solidFill>
                  <a:srgbClr val="CC7832"/>
                </a:solidFill>
                <a:latin typeface="Lucida Console" panose="020B0609040504020204" pitchFamily="49" charset="0"/>
              </a:rPr>
              <a:t>        </a:t>
            </a:r>
            <a:r>
              <a:rPr lang="en-US" altLang="zh-CN" sz="1350" dirty="0" err="1">
                <a:latin typeface="Lucida Console" panose="020B0609040504020204" pitchFamily="49" charset="0"/>
              </a:rPr>
              <a:t>System.</a:t>
            </a:r>
            <a:r>
              <a:rPr lang="en-US" altLang="zh-CN" sz="1350" i="1" dirty="0" err="1">
                <a:solidFill>
                  <a:srgbClr val="9876AA"/>
                </a:solidFill>
                <a:latin typeface="Lucida Console" panose="020B0609040504020204" pitchFamily="49" charset="0"/>
              </a:rPr>
              <a:t>out</a:t>
            </a:r>
            <a:r>
              <a:rPr lang="en-US" altLang="zh-CN" sz="1350" dirty="0" err="1">
                <a:latin typeface="Lucida Console" panose="020B0609040504020204" pitchFamily="49" charset="0"/>
              </a:rPr>
              <a:t>.printf</a:t>
            </a:r>
            <a:r>
              <a:rPr lang="en-US" altLang="zh-CN" sz="1350" dirty="0">
                <a:latin typeface="Lucida Console" panose="020B0609040504020204" pitchFamily="49" charset="0"/>
              </a:rPr>
              <a:t>(</a:t>
            </a:r>
            <a:r>
              <a:rPr lang="en-US" altLang="zh-CN" sz="1350" dirty="0">
                <a:solidFill>
                  <a:srgbClr val="6A8759"/>
                </a:solidFill>
                <a:latin typeface="Lucida Console" panose="020B0609040504020204" pitchFamily="49" charset="0"/>
              </a:rPr>
              <a:t>"</a:t>
            </a:r>
            <a:r>
              <a:rPr lang="en-US" altLang="zh-CN" sz="1350" dirty="0" err="1">
                <a:solidFill>
                  <a:srgbClr val="6A8759"/>
                </a:solidFill>
                <a:latin typeface="Lucida Console" panose="020B0609040504020204" pitchFamily="49" charset="0"/>
              </a:rPr>
              <a:t>HDFSAPP.tearDown</a:t>
            </a:r>
            <a:r>
              <a:rPr lang="en-US" altLang="zh-CN" sz="1350" dirty="0">
                <a:solidFill>
                  <a:srgbClr val="6A8759"/>
                </a:solidFill>
                <a:latin typeface="Lucida Console" panose="020B0609040504020204" pitchFamily="49" charset="0"/>
              </a:rPr>
              <a:t>"</a:t>
            </a:r>
            <a:r>
              <a:rPr lang="en-US" altLang="zh-CN" sz="1350" dirty="0">
                <a:latin typeface="Lucida Console" panose="020B0609040504020204" pitchFamily="49" charset="0"/>
              </a:rPr>
              <a:t>)</a:t>
            </a:r>
            <a:r>
              <a:rPr lang="en-US" altLang="zh-CN" sz="1350" dirty="0">
                <a:solidFill>
                  <a:srgbClr val="CC7832"/>
                </a:solidFill>
                <a:latin typeface="Lucida Console" panose="020B0609040504020204" pitchFamily="49" charset="0"/>
              </a:rPr>
              <a:t>;</a:t>
            </a:r>
            <a:br>
              <a:rPr lang="en-US" altLang="zh-CN" sz="1350" dirty="0">
                <a:solidFill>
                  <a:srgbClr val="CC7832"/>
                </a:solidFill>
                <a:latin typeface="Lucida Console" panose="020B0609040504020204" pitchFamily="49" charset="0"/>
              </a:rPr>
            </a:br>
            <a:r>
              <a:rPr lang="en-US" altLang="zh-CN" sz="1350" dirty="0">
                <a:solidFill>
                  <a:srgbClr val="CC7832"/>
                </a:solidFill>
                <a:latin typeface="Lucida Console" panose="020B0609040504020204" pitchFamily="49" charset="0"/>
              </a:rPr>
              <a:t>    </a:t>
            </a:r>
            <a:r>
              <a:rPr lang="en-US" altLang="zh-CN" sz="1350" dirty="0">
                <a:latin typeface="Lucida Console" panose="020B0609040504020204" pitchFamily="49" charset="0"/>
              </a:rPr>
              <a:t>}</a:t>
            </a:r>
            <a:br>
              <a:rPr lang="en-US" altLang="zh-CN" sz="1350" dirty="0">
                <a:latin typeface="Lucida Console" panose="020B0609040504020204" pitchFamily="49" charset="0"/>
              </a:rPr>
            </a:br>
            <a:br>
              <a:rPr lang="en-US" altLang="zh-CN" sz="1350" dirty="0">
                <a:latin typeface="Lucida Console" panose="020B0609040504020204" pitchFamily="49" charset="0"/>
              </a:rPr>
            </a:br>
            <a:r>
              <a:rPr lang="en-US" altLang="zh-CN" sz="1350" dirty="0">
                <a:latin typeface="Lucida Console" panose="020B0609040504020204" pitchFamily="49" charset="0"/>
              </a:rPr>
              <a:t>    </a:t>
            </a:r>
            <a:endParaRPr lang="zh-CN" altLang="en-US" sz="1350" dirty="0"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98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9009692-838E-DE4C-B2E3-AF10D32DA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Samples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6EF0DC4-09E1-D743-9719-E9346827CB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err="1"/>
              <a:t>HDFSApp.java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279B512-4870-DF42-9F5C-27FB4E33F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18ED7-1FAF-4BEC-A906-EB6564C334EB}" type="slidenum">
              <a:rPr lang="zh-CN" altLang="en-US" smtClean="0"/>
              <a:pPr/>
              <a:t>46</a:t>
            </a:fld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4CDE2F6-080C-DF49-BB78-6FCF43D6443C}"/>
              </a:ext>
            </a:extLst>
          </p:cNvPr>
          <p:cNvSpPr/>
          <p:nvPr/>
        </p:nvSpPr>
        <p:spPr>
          <a:xfrm>
            <a:off x="683568" y="1296520"/>
            <a:ext cx="5778642" cy="23775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350" dirty="0">
                <a:latin typeface="Lucida Console" panose="020B0609040504020204" pitchFamily="49" charset="0"/>
              </a:rPr>
              <a:t>    </a:t>
            </a:r>
            <a:r>
              <a:rPr lang="en-US" altLang="zh-CN" sz="1350" i="1" dirty="0">
                <a:solidFill>
                  <a:srgbClr val="629755"/>
                </a:solidFill>
                <a:latin typeface="Lucida Console" panose="020B0609040504020204" pitchFamily="49" charset="0"/>
              </a:rPr>
              <a:t>/**</a:t>
            </a:r>
            <a:br>
              <a:rPr lang="en-US" altLang="zh-CN" sz="1350" i="1" dirty="0">
                <a:solidFill>
                  <a:srgbClr val="629755"/>
                </a:solidFill>
                <a:latin typeface="Lucida Console" panose="020B0609040504020204" pitchFamily="49" charset="0"/>
              </a:rPr>
            </a:br>
            <a:r>
              <a:rPr lang="en-US" altLang="zh-CN" sz="1350" i="1" dirty="0">
                <a:solidFill>
                  <a:srgbClr val="629755"/>
                </a:solidFill>
                <a:latin typeface="Lucida Console" panose="020B0609040504020204" pitchFamily="49" charset="0"/>
              </a:rPr>
              <a:t>     * </a:t>
            </a:r>
            <a:r>
              <a:rPr lang="zh-CN" altLang="en-US" sz="1350" i="1" dirty="0">
                <a:solidFill>
                  <a:srgbClr val="629755"/>
                </a:solidFill>
                <a:latin typeface="Lucida Console" panose="020B0609040504020204" pitchFamily="49" charset="0"/>
              </a:rPr>
              <a:t>重命名文件</a:t>
            </a:r>
            <a:br>
              <a:rPr lang="zh-CN" altLang="en-US" sz="1350" i="1" dirty="0">
                <a:solidFill>
                  <a:srgbClr val="629755"/>
                </a:solidFill>
                <a:latin typeface="Lucida Console" panose="020B0609040504020204" pitchFamily="49" charset="0"/>
              </a:rPr>
            </a:br>
            <a:r>
              <a:rPr lang="zh-CN" altLang="en-US" sz="1350" i="1" dirty="0">
                <a:solidFill>
                  <a:srgbClr val="629755"/>
                </a:solidFill>
                <a:latin typeface="Lucida Console" panose="020B0609040504020204" pitchFamily="49" charset="0"/>
              </a:rPr>
              <a:t>     *</a:t>
            </a:r>
            <a:r>
              <a:rPr lang="en-US" altLang="zh-CN" sz="1350" i="1" dirty="0">
                <a:solidFill>
                  <a:srgbClr val="629755"/>
                </a:solidFill>
                <a:latin typeface="Lucida Console" panose="020B0609040504020204" pitchFamily="49" charset="0"/>
              </a:rPr>
              <a:t>/</a:t>
            </a:r>
            <a:br>
              <a:rPr lang="en-US" altLang="zh-CN" sz="1350" i="1" dirty="0">
                <a:solidFill>
                  <a:srgbClr val="629755"/>
                </a:solidFill>
                <a:latin typeface="Lucida Console" panose="020B0609040504020204" pitchFamily="49" charset="0"/>
              </a:rPr>
            </a:br>
            <a:r>
              <a:rPr lang="en-US" altLang="zh-CN" sz="1350" i="1" dirty="0">
                <a:solidFill>
                  <a:srgbClr val="629755"/>
                </a:solidFill>
                <a:latin typeface="Lucida Console" panose="020B0609040504020204" pitchFamily="49" charset="0"/>
              </a:rPr>
              <a:t>    </a:t>
            </a:r>
            <a:r>
              <a:rPr lang="en-US" altLang="zh-CN" sz="1350" dirty="0">
                <a:solidFill>
                  <a:srgbClr val="BBB529"/>
                </a:solidFill>
                <a:latin typeface="Lucida Console" panose="020B0609040504020204" pitchFamily="49" charset="0"/>
              </a:rPr>
              <a:t>@Test</a:t>
            </a:r>
            <a:br>
              <a:rPr lang="en-US" altLang="zh-CN" sz="1350" dirty="0">
                <a:solidFill>
                  <a:srgbClr val="BBB529"/>
                </a:solidFill>
                <a:latin typeface="Lucida Console" panose="020B0609040504020204" pitchFamily="49" charset="0"/>
              </a:rPr>
            </a:br>
            <a:r>
              <a:rPr lang="en-US" altLang="zh-CN" sz="1350" dirty="0">
                <a:solidFill>
                  <a:srgbClr val="BBB529"/>
                </a:solidFill>
                <a:latin typeface="Lucida Console" panose="020B0609040504020204" pitchFamily="49" charset="0"/>
              </a:rPr>
              <a:t>    </a:t>
            </a:r>
            <a:r>
              <a:rPr lang="en-US" altLang="zh-CN" sz="1350" dirty="0">
                <a:solidFill>
                  <a:srgbClr val="CC7832"/>
                </a:solidFill>
                <a:latin typeface="Lucida Console" panose="020B0609040504020204" pitchFamily="49" charset="0"/>
              </a:rPr>
              <a:t>public void </a:t>
            </a:r>
            <a:r>
              <a:rPr lang="en-US" altLang="zh-CN" sz="1350" dirty="0">
                <a:solidFill>
                  <a:srgbClr val="FFC66D"/>
                </a:solidFill>
                <a:latin typeface="Lucida Console" panose="020B0609040504020204" pitchFamily="49" charset="0"/>
              </a:rPr>
              <a:t>rename</a:t>
            </a:r>
            <a:r>
              <a:rPr lang="en-US" altLang="zh-CN" sz="1350" dirty="0">
                <a:latin typeface="Lucida Console" panose="020B0609040504020204" pitchFamily="49" charset="0"/>
              </a:rPr>
              <a:t>() </a:t>
            </a:r>
            <a:r>
              <a:rPr lang="en-US" altLang="zh-CN" sz="1350" dirty="0">
                <a:solidFill>
                  <a:srgbClr val="CC7832"/>
                </a:solidFill>
                <a:latin typeface="Lucida Console" panose="020B0609040504020204" pitchFamily="49" charset="0"/>
              </a:rPr>
              <a:t>throws </a:t>
            </a:r>
            <a:r>
              <a:rPr lang="en-US" altLang="zh-CN" sz="1350" dirty="0">
                <a:latin typeface="Lucida Console" panose="020B0609040504020204" pitchFamily="49" charset="0"/>
              </a:rPr>
              <a:t>Exception {</a:t>
            </a:r>
            <a:br>
              <a:rPr lang="en-US" altLang="zh-CN" sz="1350" dirty="0">
                <a:latin typeface="Lucida Console" panose="020B0609040504020204" pitchFamily="49" charset="0"/>
              </a:rPr>
            </a:br>
            <a:r>
              <a:rPr lang="en-US" altLang="zh-CN" sz="1350" dirty="0">
                <a:latin typeface="Lucida Console" panose="020B0609040504020204" pitchFamily="49" charset="0"/>
              </a:rPr>
              <a:t>        Path </a:t>
            </a:r>
            <a:r>
              <a:rPr lang="en-US" altLang="zh-CN" sz="1350" dirty="0" err="1">
                <a:latin typeface="Lucida Console" panose="020B0609040504020204" pitchFamily="49" charset="0"/>
              </a:rPr>
              <a:t>oldPath</a:t>
            </a:r>
            <a:r>
              <a:rPr lang="en-US" altLang="zh-CN" sz="1350" dirty="0">
                <a:latin typeface="Lucida Console" panose="020B0609040504020204" pitchFamily="49" charset="0"/>
              </a:rPr>
              <a:t> = </a:t>
            </a:r>
            <a:r>
              <a:rPr lang="en-US" altLang="zh-CN" sz="1350" dirty="0">
                <a:solidFill>
                  <a:srgbClr val="CC7832"/>
                </a:solidFill>
                <a:latin typeface="Lucida Console" panose="020B0609040504020204" pitchFamily="49" charset="0"/>
              </a:rPr>
              <a:t>new </a:t>
            </a:r>
            <a:r>
              <a:rPr lang="en-US" altLang="zh-CN" sz="1350" dirty="0">
                <a:latin typeface="Lucida Console" panose="020B0609040504020204" pitchFamily="49" charset="0"/>
              </a:rPr>
              <a:t>Path(</a:t>
            </a:r>
            <a:r>
              <a:rPr lang="en-US" altLang="zh-CN" sz="1350" dirty="0">
                <a:solidFill>
                  <a:srgbClr val="6A8759"/>
                </a:solidFill>
                <a:latin typeface="Lucida Console" panose="020B0609040504020204" pitchFamily="49" charset="0"/>
              </a:rPr>
              <a:t>"./output/</a:t>
            </a:r>
            <a:r>
              <a:rPr lang="en-US" altLang="zh-CN" sz="1350" dirty="0" err="1">
                <a:solidFill>
                  <a:srgbClr val="6A8759"/>
                </a:solidFill>
                <a:latin typeface="Lucida Console" panose="020B0609040504020204" pitchFamily="49" charset="0"/>
              </a:rPr>
              <a:t>a.txt</a:t>
            </a:r>
            <a:r>
              <a:rPr lang="en-US" altLang="zh-CN" sz="1350" dirty="0">
                <a:solidFill>
                  <a:srgbClr val="6A8759"/>
                </a:solidFill>
                <a:latin typeface="Lucida Console" panose="020B0609040504020204" pitchFamily="49" charset="0"/>
              </a:rPr>
              <a:t>"</a:t>
            </a:r>
            <a:r>
              <a:rPr lang="en-US" altLang="zh-CN" sz="1350" dirty="0">
                <a:latin typeface="Lucida Console" panose="020B0609040504020204" pitchFamily="49" charset="0"/>
              </a:rPr>
              <a:t>)</a:t>
            </a:r>
            <a:r>
              <a:rPr lang="en-US" altLang="zh-CN" sz="1350" dirty="0">
                <a:solidFill>
                  <a:srgbClr val="CC7832"/>
                </a:solidFill>
                <a:latin typeface="Lucida Console" panose="020B0609040504020204" pitchFamily="49" charset="0"/>
              </a:rPr>
              <a:t>;</a:t>
            </a:r>
            <a:br>
              <a:rPr lang="en-US" altLang="zh-CN" sz="1350" dirty="0">
                <a:solidFill>
                  <a:srgbClr val="CC7832"/>
                </a:solidFill>
                <a:latin typeface="Lucida Console" panose="020B0609040504020204" pitchFamily="49" charset="0"/>
              </a:rPr>
            </a:br>
            <a:r>
              <a:rPr lang="en-US" altLang="zh-CN" sz="1350" dirty="0">
                <a:solidFill>
                  <a:srgbClr val="CC7832"/>
                </a:solidFill>
                <a:latin typeface="Lucida Console" panose="020B0609040504020204" pitchFamily="49" charset="0"/>
              </a:rPr>
              <a:t>        </a:t>
            </a:r>
            <a:r>
              <a:rPr lang="en-US" altLang="zh-CN" sz="1350" dirty="0">
                <a:latin typeface="Lucida Console" panose="020B0609040504020204" pitchFamily="49" charset="0"/>
              </a:rPr>
              <a:t>Path </a:t>
            </a:r>
            <a:r>
              <a:rPr lang="en-US" altLang="zh-CN" sz="1350" dirty="0" err="1">
                <a:latin typeface="Lucida Console" panose="020B0609040504020204" pitchFamily="49" charset="0"/>
              </a:rPr>
              <a:t>newPath</a:t>
            </a:r>
            <a:r>
              <a:rPr lang="en-US" altLang="zh-CN" sz="1350" dirty="0">
                <a:latin typeface="Lucida Console" panose="020B0609040504020204" pitchFamily="49" charset="0"/>
              </a:rPr>
              <a:t> = </a:t>
            </a:r>
            <a:r>
              <a:rPr lang="en-US" altLang="zh-CN" sz="1350" dirty="0">
                <a:solidFill>
                  <a:srgbClr val="CC7832"/>
                </a:solidFill>
                <a:latin typeface="Lucida Console" panose="020B0609040504020204" pitchFamily="49" charset="0"/>
              </a:rPr>
              <a:t>new </a:t>
            </a:r>
            <a:r>
              <a:rPr lang="en-US" altLang="zh-CN" sz="1350" dirty="0">
                <a:latin typeface="Lucida Console" panose="020B0609040504020204" pitchFamily="49" charset="0"/>
              </a:rPr>
              <a:t>Path(</a:t>
            </a:r>
            <a:r>
              <a:rPr lang="en-US" altLang="zh-CN" sz="1350" dirty="0">
                <a:solidFill>
                  <a:srgbClr val="6A8759"/>
                </a:solidFill>
                <a:latin typeface="Lucida Console" panose="020B0609040504020204" pitchFamily="49" charset="0"/>
              </a:rPr>
              <a:t>"./output/</a:t>
            </a:r>
            <a:r>
              <a:rPr lang="en-US" altLang="zh-CN" sz="1350" dirty="0" err="1">
                <a:solidFill>
                  <a:srgbClr val="6A8759"/>
                </a:solidFill>
                <a:latin typeface="Lucida Console" panose="020B0609040504020204" pitchFamily="49" charset="0"/>
              </a:rPr>
              <a:t>b.txt</a:t>
            </a:r>
            <a:r>
              <a:rPr lang="en-US" altLang="zh-CN" sz="1350" dirty="0">
                <a:solidFill>
                  <a:srgbClr val="6A8759"/>
                </a:solidFill>
                <a:latin typeface="Lucida Console" panose="020B0609040504020204" pitchFamily="49" charset="0"/>
              </a:rPr>
              <a:t>"</a:t>
            </a:r>
            <a:r>
              <a:rPr lang="en-US" altLang="zh-CN" sz="1350" dirty="0">
                <a:latin typeface="Lucida Console" panose="020B0609040504020204" pitchFamily="49" charset="0"/>
              </a:rPr>
              <a:t>)</a:t>
            </a:r>
            <a:r>
              <a:rPr lang="en-US" altLang="zh-CN" sz="1350" dirty="0">
                <a:solidFill>
                  <a:srgbClr val="CC7832"/>
                </a:solidFill>
                <a:latin typeface="Lucida Console" panose="020B0609040504020204" pitchFamily="49" charset="0"/>
              </a:rPr>
              <a:t>;</a:t>
            </a:r>
            <a:br>
              <a:rPr lang="en-US" altLang="zh-CN" sz="1350" dirty="0">
                <a:solidFill>
                  <a:srgbClr val="CC7832"/>
                </a:solidFill>
                <a:latin typeface="Lucida Console" panose="020B0609040504020204" pitchFamily="49" charset="0"/>
              </a:rPr>
            </a:br>
            <a:r>
              <a:rPr lang="en-US" altLang="zh-CN" sz="1350" dirty="0">
                <a:solidFill>
                  <a:srgbClr val="CC7832"/>
                </a:solidFill>
                <a:latin typeface="Lucida Console" panose="020B0609040504020204" pitchFamily="49" charset="0"/>
              </a:rPr>
              <a:t>        </a:t>
            </a:r>
            <a:r>
              <a:rPr lang="en-US" altLang="zh-CN" sz="1350" dirty="0" err="1">
                <a:solidFill>
                  <a:srgbClr val="9876AA"/>
                </a:solidFill>
                <a:latin typeface="Lucida Console" panose="020B0609040504020204" pitchFamily="49" charset="0"/>
              </a:rPr>
              <a:t>fileSystem</a:t>
            </a:r>
            <a:r>
              <a:rPr lang="en-US" altLang="zh-CN" sz="1350" dirty="0" err="1">
                <a:latin typeface="Lucida Console" panose="020B0609040504020204" pitchFamily="49" charset="0"/>
              </a:rPr>
              <a:t>.rename</a:t>
            </a:r>
            <a:r>
              <a:rPr lang="en-US" altLang="zh-CN" sz="1350" dirty="0">
                <a:latin typeface="Lucida Console" panose="020B0609040504020204" pitchFamily="49" charset="0"/>
              </a:rPr>
              <a:t>(</a:t>
            </a:r>
            <a:r>
              <a:rPr lang="en-US" altLang="zh-CN" sz="1350" dirty="0" err="1">
                <a:latin typeface="Lucida Console" panose="020B0609040504020204" pitchFamily="49" charset="0"/>
              </a:rPr>
              <a:t>oldPath</a:t>
            </a:r>
            <a:r>
              <a:rPr lang="en-US" altLang="zh-CN" sz="1350" dirty="0">
                <a:solidFill>
                  <a:srgbClr val="CC7832"/>
                </a:solidFill>
                <a:latin typeface="Lucida Console" panose="020B0609040504020204" pitchFamily="49" charset="0"/>
              </a:rPr>
              <a:t>, </a:t>
            </a:r>
            <a:r>
              <a:rPr lang="en-US" altLang="zh-CN" sz="1350" dirty="0" err="1">
                <a:latin typeface="Lucida Console" panose="020B0609040504020204" pitchFamily="49" charset="0"/>
              </a:rPr>
              <a:t>newPath</a:t>
            </a:r>
            <a:r>
              <a:rPr lang="en-US" altLang="zh-CN" sz="1350" dirty="0">
                <a:latin typeface="Lucida Console" panose="020B0609040504020204" pitchFamily="49" charset="0"/>
              </a:rPr>
              <a:t>)</a:t>
            </a:r>
            <a:r>
              <a:rPr lang="en-US" altLang="zh-CN" sz="1350" dirty="0">
                <a:solidFill>
                  <a:srgbClr val="CC7832"/>
                </a:solidFill>
                <a:latin typeface="Lucida Console" panose="020B0609040504020204" pitchFamily="49" charset="0"/>
              </a:rPr>
              <a:t>;</a:t>
            </a:r>
            <a:br>
              <a:rPr lang="en-US" altLang="zh-CN" sz="1350" dirty="0">
                <a:solidFill>
                  <a:srgbClr val="CC7832"/>
                </a:solidFill>
                <a:latin typeface="Lucida Console" panose="020B0609040504020204" pitchFamily="49" charset="0"/>
              </a:rPr>
            </a:br>
            <a:r>
              <a:rPr lang="en-US" altLang="zh-CN" sz="1350" dirty="0">
                <a:solidFill>
                  <a:srgbClr val="CC7832"/>
                </a:solidFill>
                <a:latin typeface="Lucida Console" panose="020B0609040504020204" pitchFamily="49" charset="0"/>
              </a:rPr>
              <a:t>    </a:t>
            </a:r>
            <a:r>
              <a:rPr lang="en-US" altLang="zh-CN" sz="1350" dirty="0">
                <a:latin typeface="Lucida Console" panose="020B0609040504020204" pitchFamily="49" charset="0"/>
              </a:rPr>
              <a:t>}</a:t>
            </a:r>
            <a:br>
              <a:rPr lang="en-US" altLang="zh-CN" sz="1350" dirty="0">
                <a:latin typeface="Lucida Console" panose="020B0609040504020204" pitchFamily="49" charset="0"/>
              </a:rPr>
            </a:br>
            <a:br>
              <a:rPr lang="en-US" altLang="zh-CN" sz="1350" dirty="0">
                <a:latin typeface="Lucida Console" panose="020B0609040504020204" pitchFamily="49" charset="0"/>
              </a:rPr>
            </a:br>
            <a:r>
              <a:rPr lang="en-US" altLang="zh-CN" sz="1350" dirty="0">
                <a:latin typeface="Lucida Console" panose="020B0609040504020204" pitchFamily="49" charset="0"/>
              </a:rPr>
              <a:t>    </a:t>
            </a:r>
            <a:endParaRPr lang="zh-CN" altLang="en-US" sz="1350" dirty="0"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4434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9009692-838E-DE4C-B2E3-AF10D32DA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Samples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6EF0DC4-09E1-D743-9719-E9346827CB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err="1"/>
              <a:t>HDFSApp.java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279B512-4870-DF42-9F5C-27FB4E33F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18ED7-1FAF-4BEC-A906-EB6564C334EB}" type="slidenum">
              <a:rPr lang="zh-CN" altLang="en-US" smtClean="0"/>
              <a:pPr/>
              <a:t>47</a:t>
            </a:fld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4CDE2F6-080C-DF49-BB78-6FCF43D6443C}"/>
              </a:ext>
            </a:extLst>
          </p:cNvPr>
          <p:cNvSpPr/>
          <p:nvPr/>
        </p:nvSpPr>
        <p:spPr>
          <a:xfrm>
            <a:off x="1493658" y="1221600"/>
            <a:ext cx="5778642" cy="27930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350" dirty="0"/>
              <a:t>    </a:t>
            </a:r>
            <a:r>
              <a:rPr lang="en-US" altLang="zh-CN" sz="1350" i="1" dirty="0">
                <a:solidFill>
                  <a:srgbClr val="629755"/>
                </a:solidFill>
              </a:rPr>
              <a:t>/**</a:t>
            </a:r>
            <a:br>
              <a:rPr lang="en-US" altLang="zh-CN" sz="1350" i="1" dirty="0">
                <a:solidFill>
                  <a:srgbClr val="629755"/>
                </a:solidFill>
              </a:rPr>
            </a:br>
            <a:r>
              <a:rPr lang="en-US" altLang="zh-CN" sz="1350" i="1" dirty="0">
                <a:solidFill>
                  <a:srgbClr val="629755"/>
                </a:solidFill>
              </a:rPr>
              <a:t>     * </a:t>
            </a:r>
            <a:r>
              <a:rPr lang="zh-CN" altLang="en-US" sz="1350" i="1" dirty="0">
                <a:solidFill>
                  <a:srgbClr val="629755"/>
                </a:solidFill>
              </a:rPr>
              <a:t>上传一个文件</a:t>
            </a:r>
            <a:br>
              <a:rPr lang="zh-CN" altLang="en-US" sz="1350" i="1" dirty="0">
                <a:solidFill>
                  <a:srgbClr val="629755"/>
                </a:solidFill>
              </a:rPr>
            </a:br>
            <a:r>
              <a:rPr lang="zh-CN" altLang="en-US" sz="1350" i="1" dirty="0">
                <a:solidFill>
                  <a:srgbClr val="629755"/>
                </a:solidFill>
              </a:rPr>
              <a:t>     *</a:t>
            </a:r>
            <a:br>
              <a:rPr lang="zh-CN" altLang="en-US" sz="1350" i="1" dirty="0">
                <a:solidFill>
                  <a:srgbClr val="629755"/>
                </a:solidFill>
              </a:rPr>
            </a:br>
            <a:r>
              <a:rPr lang="zh-CN" altLang="en-US" sz="1350" i="1" dirty="0">
                <a:solidFill>
                  <a:srgbClr val="629755"/>
                </a:solidFill>
              </a:rPr>
              <a:t>     * </a:t>
            </a:r>
            <a:r>
              <a:rPr lang="en-US" altLang="zh-CN" sz="1350" b="1" i="1" dirty="0">
                <a:solidFill>
                  <a:srgbClr val="629755"/>
                </a:solidFill>
              </a:rPr>
              <a:t>@throws </a:t>
            </a:r>
            <a:r>
              <a:rPr lang="en-US" altLang="zh-CN" sz="1350" i="1" dirty="0">
                <a:solidFill>
                  <a:srgbClr val="629755"/>
                </a:solidFill>
              </a:rPr>
              <a:t>Exception</a:t>
            </a:r>
            <a:br>
              <a:rPr lang="en-US" altLang="zh-CN" sz="1350" i="1" dirty="0">
                <a:solidFill>
                  <a:srgbClr val="629755"/>
                </a:solidFill>
              </a:rPr>
            </a:br>
            <a:r>
              <a:rPr lang="en-US" altLang="zh-CN" sz="1350" i="1" dirty="0">
                <a:solidFill>
                  <a:srgbClr val="629755"/>
                </a:solidFill>
              </a:rPr>
              <a:t>     */</a:t>
            </a:r>
            <a:br>
              <a:rPr lang="en-US" altLang="zh-CN" sz="1350" i="1" dirty="0">
                <a:solidFill>
                  <a:srgbClr val="629755"/>
                </a:solidFill>
              </a:rPr>
            </a:br>
            <a:r>
              <a:rPr lang="en-US" altLang="zh-CN" sz="1350" i="1" dirty="0">
                <a:solidFill>
                  <a:srgbClr val="629755"/>
                </a:solidFill>
              </a:rPr>
              <a:t>    </a:t>
            </a:r>
            <a:r>
              <a:rPr lang="en-US" altLang="zh-CN" sz="1350" dirty="0">
                <a:solidFill>
                  <a:srgbClr val="BBB529"/>
                </a:solidFill>
              </a:rPr>
              <a:t>@Test</a:t>
            </a:r>
            <a:br>
              <a:rPr lang="en-US" altLang="zh-CN" sz="1350" dirty="0">
                <a:solidFill>
                  <a:srgbClr val="BBB529"/>
                </a:solidFill>
              </a:rPr>
            </a:br>
            <a:r>
              <a:rPr lang="en-US" altLang="zh-CN" sz="1350" dirty="0">
                <a:solidFill>
                  <a:srgbClr val="BBB529"/>
                </a:solidFill>
              </a:rPr>
              <a:t>    </a:t>
            </a:r>
            <a:r>
              <a:rPr lang="en-US" altLang="zh-CN" sz="1350" dirty="0">
                <a:solidFill>
                  <a:srgbClr val="CC7832"/>
                </a:solidFill>
              </a:rPr>
              <a:t>public void </a:t>
            </a:r>
            <a:r>
              <a:rPr lang="en-US" altLang="zh-CN" sz="1350" dirty="0" err="1">
                <a:solidFill>
                  <a:srgbClr val="FFC66D"/>
                </a:solidFill>
              </a:rPr>
              <a:t>copyFromLocalFile</a:t>
            </a:r>
            <a:r>
              <a:rPr lang="en-US" altLang="zh-CN" sz="1350" dirty="0"/>
              <a:t>() </a:t>
            </a:r>
            <a:r>
              <a:rPr lang="en-US" altLang="zh-CN" sz="1350" dirty="0">
                <a:solidFill>
                  <a:srgbClr val="CC7832"/>
                </a:solidFill>
              </a:rPr>
              <a:t>throws </a:t>
            </a:r>
            <a:r>
              <a:rPr lang="en-US" altLang="zh-CN" sz="1350" dirty="0"/>
              <a:t>Exception {</a:t>
            </a:r>
            <a:br>
              <a:rPr lang="en-US" altLang="zh-CN" sz="1350" dirty="0"/>
            </a:br>
            <a:r>
              <a:rPr lang="en-US" altLang="zh-CN" sz="1350" dirty="0"/>
              <a:t>        Path </a:t>
            </a:r>
            <a:r>
              <a:rPr lang="en-US" altLang="zh-CN" sz="1350" dirty="0" err="1"/>
              <a:t>localPath</a:t>
            </a:r>
            <a:r>
              <a:rPr lang="en-US" altLang="zh-CN" sz="1350" dirty="0"/>
              <a:t> = </a:t>
            </a:r>
            <a:r>
              <a:rPr lang="en-US" altLang="zh-CN" sz="1350" dirty="0">
                <a:solidFill>
                  <a:srgbClr val="CC7832"/>
                </a:solidFill>
              </a:rPr>
              <a:t>new </a:t>
            </a:r>
            <a:r>
              <a:rPr lang="en-US" altLang="zh-CN" sz="1350" dirty="0"/>
              <a:t>Path(</a:t>
            </a:r>
            <a:r>
              <a:rPr lang="en-US" altLang="zh-CN" sz="1350" dirty="0">
                <a:solidFill>
                  <a:srgbClr val="6A8759"/>
                </a:solidFill>
              </a:rPr>
              <a:t>"./test/</a:t>
            </a:r>
            <a:r>
              <a:rPr lang="en-US" altLang="zh-CN" sz="1350" dirty="0" err="1">
                <a:solidFill>
                  <a:srgbClr val="6A8759"/>
                </a:solidFill>
              </a:rPr>
              <a:t>helloByJava</a:t>
            </a:r>
            <a:r>
              <a:rPr lang="en-US" altLang="zh-CN" sz="1350" dirty="0">
                <a:solidFill>
                  <a:srgbClr val="6A8759"/>
                </a:solidFill>
              </a:rPr>
              <a:t>"</a:t>
            </a:r>
            <a:r>
              <a:rPr lang="en-US" altLang="zh-CN" sz="1350" dirty="0"/>
              <a:t>)</a:t>
            </a:r>
            <a:r>
              <a:rPr lang="en-US" altLang="zh-CN" sz="1350" dirty="0">
                <a:solidFill>
                  <a:srgbClr val="CC7832"/>
                </a:solidFill>
              </a:rPr>
              <a:t>;</a:t>
            </a:r>
            <a:br>
              <a:rPr lang="en-US" altLang="zh-CN" sz="1350" dirty="0">
                <a:solidFill>
                  <a:srgbClr val="CC7832"/>
                </a:solidFill>
              </a:rPr>
            </a:br>
            <a:r>
              <a:rPr lang="en-US" altLang="zh-CN" sz="1350" dirty="0">
                <a:solidFill>
                  <a:srgbClr val="CC7832"/>
                </a:solidFill>
              </a:rPr>
              <a:t>        </a:t>
            </a:r>
            <a:r>
              <a:rPr lang="en-US" altLang="zh-CN" sz="1350" dirty="0"/>
              <a:t>Path </a:t>
            </a:r>
            <a:r>
              <a:rPr lang="en-US" altLang="zh-CN" sz="1350" dirty="0" err="1"/>
              <a:t>hdfsPath</a:t>
            </a:r>
            <a:r>
              <a:rPr lang="en-US" altLang="zh-CN" sz="1350" dirty="0"/>
              <a:t> = </a:t>
            </a:r>
            <a:r>
              <a:rPr lang="en-US" altLang="zh-CN" sz="1350" dirty="0">
                <a:solidFill>
                  <a:srgbClr val="CC7832"/>
                </a:solidFill>
              </a:rPr>
              <a:t>new </a:t>
            </a:r>
            <a:r>
              <a:rPr lang="en-US" altLang="zh-CN" sz="1350" dirty="0"/>
              <a:t>Path(</a:t>
            </a:r>
            <a:r>
              <a:rPr lang="en-US" altLang="zh-CN" sz="1350" dirty="0">
                <a:solidFill>
                  <a:srgbClr val="6A8759"/>
                </a:solidFill>
              </a:rPr>
              <a:t>"./output/</a:t>
            </a:r>
            <a:r>
              <a:rPr lang="en-US" altLang="zh-CN" sz="1350" dirty="0" err="1">
                <a:solidFill>
                  <a:srgbClr val="6A8759"/>
                </a:solidFill>
              </a:rPr>
              <a:t>helloByJava</a:t>
            </a:r>
            <a:r>
              <a:rPr lang="en-US" altLang="zh-CN" sz="1350" dirty="0">
                <a:solidFill>
                  <a:srgbClr val="6A8759"/>
                </a:solidFill>
              </a:rPr>
              <a:t>"</a:t>
            </a:r>
            <a:r>
              <a:rPr lang="en-US" altLang="zh-CN" sz="1350" dirty="0"/>
              <a:t>)</a:t>
            </a:r>
            <a:r>
              <a:rPr lang="en-US" altLang="zh-CN" sz="1350" dirty="0">
                <a:solidFill>
                  <a:srgbClr val="CC7832"/>
                </a:solidFill>
              </a:rPr>
              <a:t>;</a:t>
            </a:r>
            <a:br>
              <a:rPr lang="en-US" altLang="zh-CN" sz="1350" dirty="0">
                <a:solidFill>
                  <a:srgbClr val="CC7832"/>
                </a:solidFill>
              </a:rPr>
            </a:br>
            <a:r>
              <a:rPr lang="en-US" altLang="zh-CN" sz="1350" dirty="0">
                <a:solidFill>
                  <a:srgbClr val="CC7832"/>
                </a:solidFill>
              </a:rPr>
              <a:t>        </a:t>
            </a:r>
            <a:r>
              <a:rPr lang="en-US" altLang="zh-CN" sz="1350" dirty="0" err="1">
                <a:solidFill>
                  <a:srgbClr val="9876AA"/>
                </a:solidFill>
              </a:rPr>
              <a:t>fileSystem</a:t>
            </a:r>
            <a:r>
              <a:rPr lang="en-US" altLang="zh-CN" sz="1350" dirty="0" err="1"/>
              <a:t>.copyFromLocalFile</a:t>
            </a:r>
            <a:r>
              <a:rPr lang="en-US" altLang="zh-CN" sz="1350" dirty="0"/>
              <a:t>(</a:t>
            </a:r>
            <a:r>
              <a:rPr lang="en-US" altLang="zh-CN" sz="1350" dirty="0" err="1"/>
              <a:t>localPath</a:t>
            </a:r>
            <a:r>
              <a:rPr lang="en-US" altLang="zh-CN" sz="1350" dirty="0">
                <a:solidFill>
                  <a:srgbClr val="CC7832"/>
                </a:solidFill>
              </a:rPr>
              <a:t>, </a:t>
            </a:r>
            <a:r>
              <a:rPr lang="en-US" altLang="zh-CN" sz="1350" dirty="0" err="1"/>
              <a:t>hdfsPath</a:t>
            </a:r>
            <a:r>
              <a:rPr lang="en-US" altLang="zh-CN" sz="1350" dirty="0"/>
              <a:t>)</a:t>
            </a:r>
            <a:r>
              <a:rPr lang="en-US" altLang="zh-CN" sz="1350" dirty="0">
                <a:solidFill>
                  <a:srgbClr val="CC7832"/>
                </a:solidFill>
              </a:rPr>
              <a:t>;</a:t>
            </a:r>
            <a:br>
              <a:rPr lang="en-US" altLang="zh-CN" sz="1350" dirty="0">
                <a:solidFill>
                  <a:srgbClr val="CC7832"/>
                </a:solidFill>
              </a:rPr>
            </a:br>
            <a:r>
              <a:rPr lang="en-US" altLang="zh-CN" sz="1350" dirty="0">
                <a:solidFill>
                  <a:srgbClr val="CC7832"/>
                </a:solidFill>
              </a:rPr>
              <a:t>    </a:t>
            </a:r>
            <a:r>
              <a:rPr lang="en-US" altLang="zh-CN" sz="1350" dirty="0"/>
              <a:t>}</a:t>
            </a:r>
            <a:br>
              <a:rPr lang="en-US" altLang="zh-CN" sz="1350" dirty="0"/>
            </a:br>
            <a:br>
              <a:rPr lang="en-US" altLang="zh-CN" sz="1350" dirty="0"/>
            </a:br>
            <a:r>
              <a:rPr lang="en-US" altLang="zh-CN" sz="1350" dirty="0"/>
              <a:t>    </a:t>
            </a:r>
            <a:endParaRPr lang="zh-CN" altLang="en-US" sz="1350" dirty="0"/>
          </a:p>
        </p:txBody>
      </p:sp>
    </p:spTree>
    <p:extLst>
      <p:ext uri="{BB962C8B-B14F-4D97-AF65-F5344CB8AC3E}">
        <p14:creationId xmlns:p14="http://schemas.microsoft.com/office/powerpoint/2010/main" val="348961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9009692-838E-DE4C-B2E3-AF10D32DA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Samples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6EF0DC4-09E1-D743-9719-E9346827CB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err="1"/>
              <a:t>HDFSApp.java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279B512-4870-DF42-9F5C-27FB4E33F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18ED7-1FAF-4BEC-A906-EB6564C334EB}" type="slidenum">
              <a:rPr lang="zh-CN" altLang="en-US" smtClean="0"/>
              <a:pPr/>
              <a:t>48</a:t>
            </a:fld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4CDE2F6-080C-DF49-BB78-6FCF43D6443C}"/>
              </a:ext>
            </a:extLst>
          </p:cNvPr>
          <p:cNvSpPr/>
          <p:nvPr/>
        </p:nvSpPr>
        <p:spPr>
          <a:xfrm>
            <a:off x="335900" y="1275606"/>
            <a:ext cx="8556580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latin typeface="Lucida Console" panose="020B0609040504020204" pitchFamily="49" charset="0"/>
              </a:rPr>
              <a:t>    </a:t>
            </a:r>
            <a:r>
              <a:rPr lang="en-US" altLang="zh-CN" sz="1200" i="1" dirty="0">
                <a:solidFill>
                  <a:srgbClr val="629755"/>
                </a:solidFill>
                <a:latin typeface="Lucida Console" panose="020B0609040504020204" pitchFamily="49" charset="0"/>
              </a:rPr>
              <a:t>/**</a:t>
            </a:r>
            <a:br>
              <a:rPr lang="en-US" altLang="zh-CN" sz="1200" i="1" dirty="0">
                <a:solidFill>
                  <a:srgbClr val="629755"/>
                </a:solidFill>
                <a:latin typeface="Lucida Console" panose="020B0609040504020204" pitchFamily="49" charset="0"/>
              </a:rPr>
            </a:br>
            <a:r>
              <a:rPr lang="en-US" altLang="zh-CN" sz="1200" i="1" dirty="0">
                <a:solidFill>
                  <a:srgbClr val="629755"/>
                </a:solidFill>
                <a:latin typeface="Lucida Console" panose="020B0609040504020204" pitchFamily="49" charset="0"/>
              </a:rPr>
              <a:t>     * </a:t>
            </a:r>
            <a:r>
              <a:rPr lang="zh-CN" altLang="en-US" sz="1200" i="1" dirty="0">
                <a:solidFill>
                  <a:srgbClr val="629755"/>
                </a:solidFill>
                <a:latin typeface="Lucida Console" panose="020B0609040504020204" pitchFamily="49" charset="0"/>
              </a:rPr>
              <a:t>上传一个大文件</a:t>
            </a:r>
            <a:br>
              <a:rPr lang="zh-CN" altLang="en-US" sz="1200" i="1" dirty="0">
                <a:solidFill>
                  <a:srgbClr val="629755"/>
                </a:solidFill>
                <a:latin typeface="Lucida Console" panose="020B0609040504020204" pitchFamily="49" charset="0"/>
              </a:rPr>
            </a:br>
            <a:r>
              <a:rPr lang="zh-CN" altLang="en-US" sz="1200" i="1" dirty="0">
                <a:solidFill>
                  <a:srgbClr val="629755"/>
                </a:solidFill>
                <a:latin typeface="Lucida Console" panose="020B0609040504020204" pitchFamily="49" charset="0"/>
              </a:rPr>
              <a:t>     * </a:t>
            </a:r>
            <a:r>
              <a:rPr lang="en-US" altLang="zh-CN" sz="1200" b="1" i="1" dirty="0">
                <a:solidFill>
                  <a:srgbClr val="629755"/>
                </a:solidFill>
                <a:latin typeface="Lucida Console" panose="020B0609040504020204" pitchFamily="49" charset="0"/>
              </a:rPr>
              <a:t>@throws </a:t>
            </a:r>
            <a:r>
              <a:rPr lang="en-US" altLang="zh-CN" sz="1200" i="1" dirty="0">
                <a:solidFill>
                  <a:srgbClr val="629755"/>
                </a:solidFill>
                <a:latin typeface="Lucida Console" panose="020B0609040504020204" pitchFamily="49" charset="0"/>
              </a:rPr>
              <a:t>Exception</a:t>
            </a:r>
            <a:br>
              <a:rPr lang="en-US" altLang="zh-CN" sz="1200" i="1" dirty="0">
                <a:solidFill>
                  <a:srgbClr val="629755"/>
                </a:solidFill>
                <a:latin typeface="Lucida Console" panose="020B0609040504020204" pitchFamily="49" charset="0"/>
              </a:rPr>
            </a:br>
            <a:r>
              <a:rPr lang="en-US" altLang="zh-CN" sz="1200" i="1" dirty="0">
                <a:solidFill>
                  <a:srgbClr val="629755"/>
                </a:solidFill>
                <a:latin typeface="Lucida Console" panose="020B0609040504020204" pitchFamily="49" charset="0"/>
              </a:rPr>
              <a:t>     */</a:t>
            </a:r>
            <a:br>
              <a:rPr lang="en-US" altLang="zh-CN" sz="1200" i="1" dirty="0">
                <a:solidFill>
                  <a:srgbClr val="629755"/>
                </a:solidFill>
                <a:latin typeface="Lucida Console" panose="020B0609040504020204" pitchFamily="49" charset="0"/>
              </a:rPr>
            </a:br>
            <a:r>
              <a:rPr lang="en-US" altLang="zh-CN" sz="1200" i="1" dirty="0">
                <a:solidFill>
                  <a:srgbClr val="629755"/>
                </a:solidFill>
                <a:latin typeface="Lucida Console" panose="020B0609040504020204" pitchFamily="49" charset="0"/>
              </a:rPr>
              <a:t>    </a:t>
            </a:r>
            <a:r>
              <a:rPr lang="en-US" altLang="zh-CN" sz="1200" dirty="0">
                <a:solidFill>
                  <a:srgbClr val="BBB529"/>
                </a:solidFill>
                <a:latin typeface="Lucida Console" panose="020B0609040504020204" pitchFamily="49" charset="0"/>
              </a:rPr>
              <a:t>@Test</a:t>
            </a:r>
            <a:br>
              <a:rPr lang="en-US" altLang="zh-CN" sz="1200" dirty="0">
                <a:solidFill>
                  <a:srgbClr val="BBB529"/>
                </a:solidFill>
                <a:latin typeface="Lucida Console" panose="020B0609040504020204" pitchFamily="49" charset="0"/>
              </a:rPr>
            </a:br>
            <a:r>
              <a:rPr lang="en-US" altLang="zh-CN" sz="1200" dirty="0">
                <a:solidFill>
                  <a:srgbClr val="BBB529"/>
                </a:solidFill>
                <a:latin typeface="Lucida Console" panose="020B0609040504020204" pitchFamily="49" charset="0"/>
              </a:rPr>
              <a:t>    </a:t>
            </a:r>
            <a:r>
              <a:rPr lang="en-US" altLang="zh-CN" sz="1200" dirty="0">
                <a:solidFill>
                  <a:srgbClr val="CC7832"/>
                </a:solidFill>
                <a:latin typeface="Lucida Console" panose="020B0609040504020204" pitchFamily="49" charset="0"/>
              </a:rPr>
              <a:t>public void </a:t>
            </a:r>
            <a:r>
              <a:rPr lang="en-US" altLang="zh-CN" sz="1200" dirty="0" err="1">
                <a:solidFill>
                  <a:srgbClr val="FFC66D"/>
                </a:solidFill>
                <a:latin typeface="Lucida Console" panose="020B0609040504020204" pitchFamily="49" charset="0"/>
              </a:rPr>
              <a:t>copyFromLocalBigFile</a:t>
            </a:r>
            <a:r>
              <a:rPr lang="en-US" altLang="zh-CN" sz="1200" dirty="0">
                <a:latin typeface="Lucida Console" panose="020B0609040504020204" pitchFamily="49" charset="0"/>
              </a:rPr>
              <a:t>() </a:t>
            </a:r>
            <a:r>
              <a:rPr lang="en-US" altLang="zh-CN" sz="1200" dirty="0">
                <a:solidFill>
                  <a:srgbClr val="CC7832"/>
                </a:solidFill>
                <a:latin typeface="Lucida Console" panose="020B0609040504020204" pitchFamily="49" charset="0"/>
              </a:rPr>
              <a:t>throws </a:t>
            </a:r>
            <a:r>
              <a:rPr lang="en-US" altLang="zh-CN" sz="1200" dirty="0">
                <a:latin typeface="Lucida Console" panose="020B0609040504020204" pitchFamily="49" charset="0"/>
              </a:rPr>
              <a:t>Exception {</a:t>
            </a:r>
            <a:br>
              <a:rPr lang="en-US" altLang="zh-CN" sz="1200" dirty="0">
                <a:latin typeface="Lucida Console" panose="020B0609040504020204" pitchFamily="49" charset="0"/>
              </a:rPr>
            </a:br>
            <a:r>
              <a:rPr lang="en-US" altLang="zh-CN" sz="1200" dirty="0">
                <a:latin typeface="Lucida Console" panose="020B0609040504020204" pitchFamily="49" charset="0"/>
              </a:rPr>
              <a:t>        </a:t>
            </a:r>
            <a:r>
              <a:rPr lang="en-US" altLang="zh-CN" sz="1200" dirty="0" err="1">
                <a:latin typeface="Lucida Console" panose="020B0609040504020204" pitchFamily="49" charset="0"/>
              </a:rPr>
              <a:t>InputStream</a:t>
            </a:r>
            <a:r>
              <a:rPr lang="en-US" altLang="zh-CN" sz="1200" dirty="0">
                <a:latin typeface="Lucida Console" panose="020B0609040504020204" pitchFamily="49" charset="0"/>
              </a:rPr>
              <a:t> in = </a:t>
            </a:r>
            <a:r>
              <a:rPr lang="en-US" altLang="zh-CN" sz="1200" dirty="0">
                <a:solidFill>
                  <a:srgbClr val="CC7832"/>
                </a:solidFill>
                <a:latin typeface="Lucida Console" panose="020B0609040504020204" pitchFamily="49" charset="0"/>
              </a:rPr>
              <a:t>new </a:t>
            </a:r>
            <a:r>
              <a:rPr lang="en-US" altLang="zh-CN" sz="1200" dirty="0" err="1">
                <a:latin typeface="Lucida Console" panose="020B0609040504020204" pitchFamily="49" charset="0"/>
              </a:rPr>
              <a:t>BufferedInputStream</a:t>
            </a:r>
            <a:r>
              <a:rPr lang="en-US" altLang="zh-CN" sz="1200" dirty="0">
                <a:latin typeface="Lucida Console" panose="020B0609040504020204" pitchFamily="49" charset="0"/>
              </a:rPr>
              <a:t>(</a:t>
            </a:r>
            <a:br>
              <a:rPr lang="en-US" altLang="zh-CN" sz="1200" dirty="0">
                <a:latin typeface="Lucida Console" panose="020B0609040504020204" pitchFamily="49" charset="0"/>
              </a:rPr>
            </a:br>
            <a:r>
              <a:rPr lang="en-US" altLang="zh-CN" sz="1200" dirty="0">
                <a:latin typeface="Lucida Console" panose="020B0609040504020204" pitchFamily="49" charset="0"/>
              </a:rPr>
              <a:t>                </a:t>
            </a:r>
            <a:r>
              <a:rPr lang="en-US" altLang="zh-CN" sz="1200" dirty="0">
                <a:solidFill>
                  <a:srgbClr val="CC7832"/>
                </a:solidFill>
                <a:latin typeface="Lucida Console" panose="020B0609040504020204" pitchFamily="49" charset="0"/>
              </a:rPr>
              <a:t>new </a:t>
            </a:r>
            <a:r>
              <a:rPr lang="en-US" altLang="zh-CN" sz="1200" dirty="0" err="1">
                <a:latin typeface="Lucida Console" panose="020B0609040504020204" pitchFamily="49" charset="0"/>
              </a:rPr>
              <a:t>FileInputStream</a:t>
            </a:r>
            <a:r>
              <a:rPr lang="en-US" altLang="zh-CN" sz="1200" dirty="0">
                <a:latin typeface="Lucida Console" panose="020B0609040504020204" pitchFamily="49" charset="0"/>
              </a:rPr>
              <a:t>(</a:t>
            </a:r>
            <a:br>
              <a:rPr lang="en-US" altLang="zh-CN" sz="1200" dirty="0">
                <a:latin typeface="Lucida Console" panose="020B0609040504020204" pitchFamily="49" charset="0"/>
              </a:rPr>
            </a:br>
            <a:r>
              <a:rPr lang="en-US" altLang="zh-CN" sz="1200" dirty="0">
                <a:latin typeface="Lucida Console" panose="020B0609040504020204" pitchFamily="49" charset="0"/>
              </a:rPr>
              <a:t>                        </a:t>
            </a:r>
            <a:r>
              <a:rPr lang="en-US" altLang="zh-CN" sz="1200" dirty="0">
                <a:solidFill>
                  <a:srgbClr val="CC7832"/>
                </a:solidFill>
                <a:latin typeface="Lucida Console" panose="020B0609040504020204" pitchFamily="49" charset="0"/>
              </a:rPr>
              <a:t>new </a:t>
            </a:r>
            <a:r>
              <a:rPr lang="en-US" altLang="zh-CN" sz="1200" dirty="0">
                <a:latin typeface="Lucida Console" panose="020B0609040504020204" pitchFamily="49" charset="0"/>
              </a:rPr>
              <a:t>File(</a:t>
            </a:r>
            <a:r>
              <a:rPr lang="en-US" altLang="zh-CN" sz="1200" dirty="0">
                <a:solidFill>
                  <a:srgbClr val="6A8759"/>
                </a:solidFill>
                <a:latin typeface="Lucida Console" panose="020B0609040504020204" pitchFamily="49" charset="0"/>
              </a:rPr>
              <a:t>"./resources/hadoop-hdfs-3.2.1.jar"</a:t>
            </a:r>
            <a:r>
              <a:rPr lang="en-US" altLang="zh-CN" sz="1200" dirty="0">
                <a:latin typeface="Lucida Console" panose="020B0609040504020204" pitchFamily="49" charset="0"/>
              </a:rPr>
              <a:t>)))</a:t>
            </a:r>
            <a:r>
              <a:rPr lang="en-US" altLang="zh-CN" sz="1200" dirty="0">
                <a:solidFill>
                  <a:srgbClr val="CC7832"/>
                </a:solidFill>
                <a:latin typeface="Lucida Console" panose="020B0609040504020204" pitchFamily="49" charset="0"/>
              </a:rPr>
              <a:t>;</a:t>
            </a:r>
            <a:br>
              <a:rPr lang="en-US" altLang="zh-CN" sz="1200" dirty="0">
                <a:solidFill>
                  <a:srgbClr val="CC7832"/>
                </a:solidFill>
                <a:latin typeface="Lucida Console" panose="020B0609040504020204" pitchFamily="49" charset="0"/>
              </a:rPr>
            </a:br>
            <a:r>
              <a:rPr lang="en-US" altLang="zh-CN" sz="1200" dirty="0">
                <a:solidFill>
                  <a:srgbClr val="CC7832"/>
                </a:solidFill>
                <a:latin typeface="Lucida Console" panose="020B0609040504020204" pitchFamily="49" charset="0"/>
              </a:rPr>
              <a:t>        </a:t>
            </a:r>
            <a:r>
              <a:rPr lang="en-US" altLang="zh-CN" sz="1200" dirty="0" err="1">
                <a:latin typeface="Lucida Console" panose="020B0609040504020204" pitchFamily="49" charset="0"/>
              </a:rPr>
              <a:t>FSDataOutputStream</a:t>
            </a:r>
            <a:r>
              <a:rPr lang="en-US" altLang="zh-CN" sz="1200" dirty="0">
                <a:latin typeface="Lucida Console" panose="020B0609040504020204" pitchFamily="49" charset="0"/>
              </a:rPr>
              <a:t> output = </a:t>
            </a:r>
            <a:r>
              <a:rPr lang="en-US" altLang="zh-CN" sz="1200" dirty="0" err="1">
                <a:solidFill>
                  <a:srgbClr val="9876AA"/>
                </a:solidFill>
                <a:latin typeface="Lucida Console" panose="020B0609040504020204" pitchFamily="49" charset="0"/>
              </a:rPr>
              <a:t>fileSystem</a:t>
            </a:r>
            <a:r>
              <a:rPr lang="en-US" altLang="zh-CN" sz="1200" dirty="0" err="1">
                <a:latin typeface="Lucida Console" panose="020B0609040504020204" pitchFamily="49" charset="0"/>
              </a:rPr>
              <a:t>.create</a:t>
            </a:r>
            <a:r>
              <a:rPr lang="en-US" altLang="zh-CN" sz="1200" dirty="0">
                <a:latin typeface="Lucida Console" panose="020B0609040504020204" pitchFamily="49" charset="0"/>
              </a:rPr>
              <a:t>(</a:t>
            </a:r>
            <a:endParaRPr lang="en-US" altLang="zh-CN" sz="1200" dirty="0">
              <a:solidFill>
                <a:srgbClr val="CC7832"/>
              </a:solidFill>
              <a:latin typeface="Lucida Console" panose="020B0609040504020204" pitchFamily="49" charset="0"/>
            </a:endParaRPr>
          </a:p>
          <a:p>
            <a:r>
              <a:rPr lang="zh-CN" altLang="en-US" sz="1200" dirty="0">
                <a:solidFill>
                  <a:srgbClr val="CC7832"/>
                </a:solidFill>
                <a:latin typeface="Lucida Console" panose="020B0609040504020204" pitchFamily="49" charset="0"/>
              </a:rPr>
              <a:t>                        </a:t>
            </a:r>
            <a:r>
              <a:rPr lang="en-US" altLang="zh-CN" sz="1200" dirty="0">
                <a:solidFill>
                  <a:srgbClr val="CC7832"/>
                </a:solidFill>
                <a:latin typeface="Lucida Console" panose="020B0609040504020204" pitchFamily="49" charset="0"/>
              </a:rPr>
              <a:t>new </a:t>
            </a:r>
            <a:r>
              <a:rPr lang="en-US" altLang="zh-CN" sz="1200" dirty="0">
                <a:latin typeface="Lucida Console" panose="020B0609040504020204" pitchFamily="49" charset="0"/>
              </a:rPr>
              <a:t>Path(</a:t>
            </a:r>
            <a:r>
              <a:rPr lang="en-US" altLang="zh-CN" sz="1200" dirty="0">
                <a:solidFill>
                  <a:srgbClr val="6A8759"/>
                </a:solidFill>
                <a:latin typeface="Lucida Console" panose="020B0609040504020204" pitchFamily="49" charset="0"/>
              </a:rPr>
              <a:t>"./output/hadoop-hdfs-3.2.1.jar"</a:t>
            </a:r>
            <a:r>
              <a:rPr lang="en-US" altLang="zh-CN" sz="1200" dirty="0">
                <a:latin typeface="Lucida Console" panose="020B0609040504020204" pitchFamily="49" charset="0"/>
              </a:rPr>
              <a:t>)</a:t>
            </a:r>
            <a:r>
              <a:rPr lang="en-US" altLang="zh-CN" sz="1200" dirty="0">
                <a:solidFill>
                  <a:srgbClr val="CC7832"/>
                </a:solidFill>
                <a:latin typeface="Lucida Console" panose="020B0609040504020204" pitchFamily="49" charset="0"/>
              </a:rPr>
              <a:t>,</a:t>
            </a:r>
            <a:br>
              <a:rPr lang="en-US" altLang="zh-CN" sz="1200" dirty="0">
                <a:solidFill>
                  <a:srgbClr val="CC7832"/>
                </a:solidFill>
                <a:latin typeface="Lucida Console" panose="020B0609040504020204" pitchFamily="49" charset="0"/>
              </a:rPr>
            </a:br>
            <a:r>
              <a:rPr lang="en-US" altLang="zh-CN" sz="1200" dirty="0">
                <a:solidFill>
                  <a:srgbClr val="CC7832"/>
                </a:solidFill>
                <a:latin typeface="Lucida Console" panose="020B0609040504020204" pitchFamily="49" charset="0"/>
              </a:rPr>
              <a:t>                new </a:t>
            </a:r>
            <a:r>
              <a:rPr lang="en-US" altLang="zh-CN" sz="1200" dirty="0" err="1">
                <a:latin typeface="Lucida Console" panose="020B0609040504020204" pitchFamily="49" charset="0"/>
              </a:rPr>
              <a:t>Progressable</a:t>
            </a:r>
            <a:r>
              <a:rPr lang="en-US" altLang="zh-CN" sz="1200" dirty="0">
                <a:latin typeface="Lucida Console" panose="020B0609040504020204" pitchFamily="49" charset="0"/>
              </a:rPr>
              <a:t>() {</a:t>
            </a:r>
            <a:br>
              <a:rPr lang="en-US" altLang="zh-CN" sz="1200" dirty="0">
                <a:latin typeface="Lucida Console" panose="020B0609040504020204" pitchFamily="49" charset="0"/>
              </a:rPr>
            </a:br>
            <a:r>
              <a:rPr lang="en-US" altLang="zh-CN" sz="1200" dirty="0">
                <a:latin typeface="Lucida Console" panose="020B0609040504020204" pitchFamily="49" charset="0"/>
              </a:rPr>
              <a:t>                    </a:t>
            </a:r>
            <a:r>
              <a:rPr lang="en-US" altLang="zh-CN" sz="1200" dirty="0">
                <a:solidFill>
                  <a:srgbClr val="CC7832"/>
                </a:solidFill>
                <a:latin typeface="Lucida Console" panose="020B0609040504020204" pitchFamily="49" charset="0"/>
              </a:rPr>
              <a:t>public void </a:t>
            </a:r>
            <a:r>
              <a:rPr lang="en-US" altLang="zh-CN" sz="1200" dirty="0">
                <a:solidFill>
                  <a:srgbClr val="FFC66D"/>
                </a:solidFill>
                <a:latin typeface="Lucida Console" panose="020B0609040504020204" pitchFamily="49" charset="0"/>
              </a:rPr>
              <a:t>progress</a:t>
            </a:r>
            <a:r>
              <a:rPr lang="en-US" altLang="zh-CN" sz="1200" dirty="0">
                <a:latin typeface="Lucida Console" panose="020B0609040504020204" pitchFamily="49" charset="0"/>
              </a:rPr>
              <a:t>() {</a:t>
            </a:r>
            <a:br>
              <a:rPr lang="en-US" altLang="zh-CN" sz="1200" dirty="0">
                <a:latin typeface="Lucida Console" panose="020B0609040504020204" pitchFamily="49" charset="0"/>
              </a:rPr>
            </a:br>
            <a:r>
              <a:rPr lang="en-US" altLang="zh-CN" sz="1200" dirty="0">
                <a:latin typeface="Lucida Console" panose="020B0609040504020204" pitchFamily="49" charset="0"/>
              </a:rPr>
              <a:t>                        </a:t>
            </a:r>
            <a:r>
              <a:rPr lang="en-US" altLang="zh-CN" sz="1200" dirty="0" err="1">
                <a:latin typeface="Lucida Console" panose="020B0609040504020204" pitchFamily="49" charset="0"/>
              </a:rPr>
              <a:t>System.</a:t>
            </a:r>
            <a:r>
              <a:rPr lang="en-US" altLang="zh-CN" sz="1200" i="1" dirty="0" err="1">
                <a:solidFill>
                  <a:srgbClr val="9876AA"/>
                </a:solidFill>
                <a:latin typeface="Lucida Console" panose="020B0609040504020204" pitchFamily="49" charset="0"/>
              </a:rPr>
              <a:t>out</a:t>
            </a:r>
            <a:r>
              <a:rPr lang="en-US" altLang="zh-CN" sz="1200" dirty="0" err="1">
                <a:latin typeface="Lucida Console" panose="020B0609040504020204" pitchFamily="49" charset="0"/>
              </a:rPr>
              <a:t>.print</a:t>
            </a:r>
            <a:r>
              <a:rPr lang="en-US" altLang="zh-CN" sz="1200" dirty="0">
                <a:latin typeface="Lucida Console" panose="020B0609040504020204" pitchFamily="49" charset="0"/>
              </a:rPr>
              <a:t>(</a:t>
            </a:r>
            <a:r>
              <a:rPr lang="en-US" altLang="zh-CN" sz="1200" dirty="0">
                <a:solidFill>
                  <a:srgbClr val="6A8759"/>
                </a:solidFill>
                <a:latin typeface="Lucida Console" panose="020B0609040504020204" pitchFamily="49" charset="0"/>
              </a:rPr>
              <a:t>"."</a:t>
            </a:r>
            <a:r>
              <a:rPr lang="en-US" altLang="zh-CN" sz="1200" dirty="0">
                <a:latin typeface="Lucida Console" panose="020B0609040504020204" pitchFamily="49" charset="0"/>
              </a:rPr>
              <a:t>)</a:t>
            </a:r>
            <a:r>
              <a:rPr lang="en-US" altLang="zh-CN" sz="1200" dirty="0">
                <a:solidFill>
                  <a:srgbClr val="CC7832"/>
                </a:solidFill>
                <a:latin typeface="Lucida Console" panose="020B0609040504020204" pitchFamily="49" charset="0"/>
              </a:rPr>
              <a:t>;  </a:t>
            </a:r>
            <a:r>
              <a:rPr lang="en-US" altLang="zh-CN" sz="1200" dirty="0">
                <a:solidFill>
                  <a:srgbClr val="808080"/>
                </a:solidFill>
                <a:latin typeface="Lucida Console" panose="020B0609040504020204" pitchFamily="49" charset="0"/>
              </a:rPr>
              <a:t>//</a:t>
            </a:r>
            <a:r>
              <a:rPr lang="zh-CN" altLang="en-US" sz="1200" dirty="0">
                <a:solidFill>
                  <a:srgbClr val="808080"/>
                </a:solidFill>
                <a:latin typeface="Lucida Console" panose="020B0609040504020204" pitchFamily="49" charset="0"/>
              </a:rPr>
              <a:t>带进度提醒信息</a:t>
            </a:r>
            <a:br>
              <a:rPr lang="zh-CN" altLang="en-US" sz="1200" dirty="0">
                <a:solidFill>
                  <a:srgbClr val="808080"/>
                </a:solidFill>
                <a:latin typeface="Lucida Console" panose="020B0609040504020204" pitchFamily="49" charset="0"/>
              </a:rPr>
            </a:br>
            <a:r>
              <a:rPr lang="zh-CN" altLang="en-US" sz="1200" dirty="0">
                <a:solidFill>
                  <a:srgbClr val="808080"/>
                </a:solidFill>
                <a:latin typeface="Lucida Console" panose="020B0609040504020204" pitchFamily="49" charset="0"/>
              </a:rPr>
              <a:t>                    </a:t>
            </a:r>
            <a:r>
              <a:rPr lang="en-US" altLang="zh-CN" sz="1200" dirty="0">
                <a:latin typeface="Lucida Console" panose="020B0609040504020204" pitchFamily="49" charset="0"/>
              </a:rPr>
              <a:t>}</a:t>
            </a:r>
            <a:br>
              <a:rPr lang="en-US" altLang="zh-CN" sz="1200" dirty="0">
                <a:latin typeface="Lucida Console" panose="020B0609040504020204" pitchFamily="49" charset="0"/>
              </a:rPr>
            </a:br>
            <a:r>
              <a:rPr lang="en-US" altLang="zh-CN" sz="1200" dirty="0">
                <a:latin typeface="Lucida Console" panose="020B0609040504020204" pitchFamily="49" charset="0"/>
              </a:rPr>
              <a:t>                })</a:t>
            </a:r>
            <a:r>
              <a:rPr lang="en-US" altLang="zh-CN" sz="1200" dirty="0">
                <a:solidFill>
                  <a:srgbClr val="CC7832"/>
                </a:solidFill>
                <a:latin typeface="Lucida Console" panose="020B0609040504020204" pitchFamily="49" charset="0"/>
              </a:rPr>
              <a:t>;</a:t>
            </a:r>
            <a:br>
              <a:rPr lang="en-US" altLang="zh-CN" sz="1200" dirty="0">
                <a:solidFill>
                  <a:srgbClr val="CC7832"/>
                </a:solidFill>
                <a:latin typeface="Lucida Console" panose="020B0609040504020204" pitchFamily="49" charset="0"/>
              </a:rPr>
            </a:br>
            <a:r>
              <a:rPr lang="en-US" altLang="zh-CN" sz="1200" dirty="0">
                <a:solidFill>
                  <a:srgbClr val="CC7832"/>
                </a:solidFill>
                <a:latin typeface="Lucida Console" panose="020B0609040504020204" pitchFamily="49" charset="0"/>
              </a:rPr>
              <a:t>        </a:t>
            </a:r>
            <a:r>
              <a:rPr lang="en-US" altLang="zh-CN" sz="1200" dirty="0" err="1">
                <a:latin typeface="Lucida Console" panose="020B0609040504020204" pitchFamily="49" charset="0"/>
              </a:rPr>
              <a:t>IOUtils.</a:t>
            </a:r>
            <a:r>
              <a:rPr lang="en-US" altLang="zh-CN" sz="1200" i="1" dirty="0" err="1">
                <a:latin typeface="Lucida Console" panose="020B0609040504020204" pitchFamily="49" charset="0"/>
              </a:rPr>
              <a:t>copyBytes</a:t>
            </a:r>
            <a:r>
              <a:rPr lang="en-US" altLang="zh-CN" sz="1200" dirty="0">
                <a:latin typeface="Lucida Console" panose="020B0609040504020204" pitchFamily="49" charset="0"/>
              </a:rPr>
              <a:t>(in</a:t>
            </a:r>
            <a:r>
              <a:rPr lang="en-US" altLang="zh-CN" sz="1200" dirty="0">
                <a:solidFill>
                  <a:srgbClr val="CC7832"/>
                </a:solidFill>
                <a:latin typeface="Lucida Console" panose="020B0609040504020204" pitchFamily="49" charset="0"/>
              </a:rPr>
              <a:t>, </a:t>
            </a:r>
            <a:r>
              <a:rPr lang="en-US" altLang="zh-CN" sz="1200" dirty="0">
                <a:latin typeface="Lucida Console" panose="020B0609040504020204" pitchFamily="49" charset="0"/>
              </a:rPr>
              <a:t>output</a:t>
            </a:r>
            <a:r>
              <a:rPr lang="en-US" altLang="zh-CN" sz="1200" dirty="0">
                <a:solidFill>
                  <a:srgbClr val="CC7832"/>
                </a:solidFill>
                <a:latin typeface="Lucida Console" panose="020B0609040504020204" pitchFamily="49" charset="0"/>
              </a:rPr>
              <a:t>, </a:t>
            </a:r>
            <a:r>
              <a:rPr lang="en-US" altLang="zh-CN" sz="1200" dirty="0">
                <a:solidFill>
                  <a:srgbClr val="6897BB"/>
                </a:solidFill>
                <a:latin typeface="Lucida Console" panose="020B0609040504020204" pitchFamily="49" charset="0"/>
              </a:rPr>
              <a:t>4096</a:t>
            </a:r>
            <a:r>
              <a:rPr lang="en-US" altLang="zh-CN" sz="1200" dirty="0">
                <a:latin typeface="Lucida Console" panose="020B0609040504020204" pitchFamily="49" charset="0"/>
              </a:rPr>
              <a:t>)</a:t>
            </a:r>
            <a:r>
              <a:rPr lang="en-US" altLang="zh-CN" sz="1200" dirty="0">
                <a:solidFill>
                  <a:srgbClr val="CC7832"/>
                </a:solidFill>
                <a:latin typeface="Lucida Console" panose="020B0609040504020204" pitchFamily="49" charset="0"/>
              </a:rPr>
              <a:t>;</a:t>
            </a:r>
            <a:br>
              <a:rPr lang="en-US" altLang="zh-CN" sz="1200" dirty="0">
                <a:solidFill>
                  <a:srgbClr val="CC7832"/>
                </a:solidFill>
                <a:latin typeface="Lucida Console" panose="020B0609040504020204" pitchFamily="49" charset="0"/>
              </a:rPr>
            </a:br>
            <a:r>
              <a:rPr lang="en-US" altLang="zh-CN" sz="1200" dirty="0">
                <a:solidFill>
                  <a:srgbClr val="CC7832"/>
                </a:solidFill>
                <a:latin typeface="Lucida Console" panose="020B0609040504020204" pitchFamily="49" charset="0"/>
              </a:rPr>
              <a:t>    </a:t>
            </a:r>
            <a:r>
              <a:rPr lang="en-US" altLang="zh-CN" sz="1200" dirty="0">
                <a:latin typeface="Lucida Console" panose="020B0609040504020204" pitchFamily="49" charset="0"/>
              </a:rPr>
              <a:t>}</a:t>
            </a:r>
            <a:br>
              <a:rPr lang="en-US" altLang="zh-CN" sz="1200" dirty="0">
                <a:latin typeface="Lucida Console" panose="020B0609040504020204" pitchFamily="49" charset="0"/>
              </a:rPr>
            </a:br>
            <a:endParaRPr lang="zh-CN" altLang="en-US" sz="1200" dirty="0"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4432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9009692-838E-DE4C-B2E3-AF10D32DA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Samples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6EF0DC4-09E1-D743-9719-E9346827CB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err="1"/>
              <a:t>HDFSApp.java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279B512-4870-DF42-9F5C-27FB4E33F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18ED7-1FAF-4BEC-A906-EB6564C334EB}" type="slidenum">
              <a:rPr lang="zh-CN" altLang="en-US" smtClean="0"/>
              <a:pPr/>
              <a:t>49</a:t>
            </a:fld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4CDE2F6-080C-DF49-BB78-6FCF43D6443C}"/>
              </a:ext>
            </a:extLst>
          </p:cNvPr>
          <p:cNvSpPr/>
          <p:nvPr/>
        </p:nvSpPr>
        <p:spPr>
          <a:xfrm>
            <a:off x="395536" y="1221600"/>
            <a:ext cx="8208912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350" i="1" dirty="0">
                <a:solidFill>
                  <a:srgbClr val="629755"/>
                </a:solidFill>
                <a:latin typeface="Lucida Console" panose="020B0609040504020204" pitchFamily="49" charset="0"/>
              </a:rPr>
              <a:t>   </a:t>
            </a:r>
            <a:r>
              <a:rPr lang="en-US" altLang="zh-CN" sz="1350" i="1" dirty="0">
                <a:solidFill>
                  <a:srgbClr val="629755"/>
                </a:solidFill>
                <a:latin typeface="Lucida Console" panose="020B0609040504020204" pitchFamily="49" charset="0"/>
              </a:rPr>
              <a:t>/**</a:t>
            </a:r>
            <a:br>
              <a:rPr lang="en-US" altLang="zh-CN" sz="1350" i="1" dirty="0">
                <a:solidFill>
                  <a:srgbClr val="629755"/>
                </a:solidFill>
                <a:latin typeface="Lucida Console" panose="020B0609040504020204" pitchFamily="49" charset="0"/>
              </a:rPr>
            </a:br>
            <a:r>
              <a:rPr lang="en-US" altLang="zh-CN" sz="1350" i="1" dirty="0">
                <a:solidFill>
                  <a:srgbClr val="629755"/>
                </a:solidFill>
                <a:latin typeface="Lucida Console" panose="020B0609040504020204" pitchFamily="49" charset="0"/>
              </a:rPr>
              <a:t>     * </a:t>
            </a:r>
            <a:r>
              <a:rPr lang="zh-CN" altLang="en-US" sz="1350" i="1" dirty="0">
                <a:solidFill>
                  <a:srgbClr val="629755"/>
                </a:solidFill>
                <a:latin typeface="Lucida Console" panose="020B0609040504020204" pitchFamily="49" charset="0"/>
              </a:rPr>
              <a:t>下载</a:t>
            </a:r>
            <a:r>
              <a:rPr lang="en-US" altLang="zh-CN" sz="1350" i="1" dirty="0">
                <a:solidFill>
                  <a:srgbClr val="629755"/>
                </a:solidFill>
                <a:latin typeface="Lucida Console" panose="020B0609040504020204" pitchFamily="49" charset="0"/>
              </a:rPr>
              <a:t>HDFS</a:t>
            </a:r>
            <a:r>
              <a:rPr lang="zh-CN" altLang="en-US" sz="1350" i="1" dirty="0">
                <a:solidFill>
                  <a:srgbClr val="629755"/>
                </a:solidFill>
                <a:latin typeface="Lucida Console" panose="020B0609040504020204" pitchFamily="49" charset="0"/>
              </a:rPr>
              <a:t>文件</a:t>
            </a:r>
            <a:br>
              <a:rPr lang="zh-CN" altLang="en-US" sz="1350" i="1" dirty="0">
                <a:solidFill>
                  <a:srgbClr val="629755"/>
                </a:solidFill>
                <a:latin typeface="Lucida Console" panose="020B0609040504020204" pitchFamily="49" charset="0"/>
              </a:rPr>
            </a:br>
            <a:r>
              <a:rPr lang="zh-CN" altLang="en-US" sz="1350" i="1" dirty="0">
                <a:solidFill>
                  <a:srgbClr val="629755"/>
                </a:solidFill>
                <a:latin typeface="Lucida Console" panose="020B0609040504020204" pitchFamily="49" charset="0"/>
              </a:rPr>
              <a:t>     *</a:t>
            </a:r>
            <a:r>
              <a:rPr lang="en-US" altLang="zh-CN" sz="1350" i="1" dirty="0">
                <a:solidFill>
                  <a:srgbClr val="629755"/>
                </a:solidFill>
                <a:latin typeface="Lucida Console" panose="020B0609040504020204" pitchFamily="49" charset="0"/>
              </a:rPr>
              <a:t>/</a:t>
            </a:r>
            <a:br>
              <a:rPr lang="en-US" altLang="zh-CN" sz="1350" i="1" dirty="0">
                <a:solidFill>
                  <a:srgbClr val="629755"/>
                </a:solidFill>
                <a:latin typeface="Lucida Console" panose="020B0609040504020204" pitchFamily="49" charset="0"/>
              </a:rPr>
            </a:br>
            <a:r>
              <a:rPr lang="en-US" altLang="zh-CN" sz="1350" i="1" dirty="0">
                <a:solidFill>
                  <a:srgbClr val="629755"/>
                </a:solidFill>
                <a:latin typeface="Lucida Console" panose="020B0609040504020204" pitchFamily="49" charset="0"/>
              </a:rPr>
              <a:t>    </a:t>
            </a:r>
            <a:r>
              <a:rPr lang="en-US" altLang="zh-CN" sz="1350" dirty="0">
                <a:solidFill>
                  <a:srgbClr val="BBB529"/>
                </a:solidFill>
                <a:latin typeface="Lucida Console" panose="020B0609040504020204" pitchFamily="49" charset="0"/>
              </a:rPr>
              <a:t>@Test</a:t>
            </a:r>
            <a:br>
              <a:rPr lang="en-US" altLang="zh-CN" sz="1350" dirty="0">
                <a:solidFill>
                  <a:srgbClr val="BBB529"/>
                </a:solidFill>
                <a:latin typeface="Lucida Console" panose="020B0609040504020204" pitchFamily="49" charset="0"/>
              </a:rPr>
            </a:br>
            <a:r>
              <a:rPr lang="en-US" altLang="zh-CN" sz="1350" dirty="0">
                <a:solidFill>
                  <a:srgbClr val="BBB529"/>
                </a:solidFill>
                <a:latin typeface="Lucida Console" panose="020B0609040504020204" pitchFamily="49" charset="0"/>
              </a:rPr>
              <a:t>    </a:t>
            </a:r>
            <a:r>
              <a:rPr lang="en-US" altLang="zh-CN" sz="1350" dirty="0">
                <a:solidFill>
                  <a:srgbClr val="CC7832"/>
                </a:solidFill>
                <a:latin typeface="Lucida Console" panose="020B0609040504020204" pitchFamily="49" charset="0"/>
              </a:rPr>
              <a:t>public void </a:t>
            </a:r>
            <a:r>
              <a:rPr lang="en-US" altLang="zh-CN" sz="1350" dirty="0" err="1">
                <a:solidFill>
                  <a:srgbClr val="FFC66D"/>
                </a:solidFill>
                <a:latin typeface="Lucida Console" panose="020B0609040504020204" pitchFamily="49" charset="0"/>
              </a:rPr>
              <a:t>copyTOLocalFile</a:t>
            </a:r>
            <a:r>
              <a:rPr lang="en-US" altLang="zh-CN" sz="1350" dirty="0">
                <a:latin typeface="Lucida Console" panose="020B0609040504020204" pitchFamily="49" charset="0"/>
              </a:rPr>
              <a:t>() </a:t>
            </a:r>
            <a:r>
              <a:rPr lang="en-US" altLang="zh-CN" sz="1350" dirty="0">
                <a:solidFill>
                  <a:srgbClr val="CC7832"/>
                </a:solidFill>
                <a:latin typeface="Lucida Console" panose="020B0609040504020204" pitchFamily="49" charset="0"/>
              </a:rPr>
              <a:t>throws </a:t>
            </a:r>
            <a:r>
              <a:rPr lang="en-US" altLang="zh-CN" sz="1350" dirty="0">
                <a:latin typeface="Lucida Console" panose="020B0609040504020204" pitchFamily="49" charset="0"/>
              </a:rPr>
              <a:t>Exception{</a:t>
            </a:r>
            <a:br>
              <a:rPr lang="en-US" altLang="zh-CN" sz="1350" dirty="0">
                <a:latin typeface="Lucida Console" panose="020B0609040504020204" pitchFamily="49" charset="0"/>
              </a:rPr>
            </a:br>
            <a:r>
              <a:rPr lang="en-US" altLang="zh-CN" sz="1350" dirty="0">
                <a:latin typeface="Lucida Console" panose="020B0609040504020204" pitchFamily="49" charset="0"/>
              </a:rPr>
              <a:t>        Path </a:t>
            </a:r>
            <a:r>
              <a:rPr lang="en-US" altLang="zh-CN" sz="1350" dirty="0" err="1">
                <a:latin typeface="Lucida Console" panose="020B0609040504020204" pitchFamily="49" charset="0"/>
              </a:rPr>
              <a:t>localPath</a:t>
            </a:r>
            <a:r>
              <a:rPr lang="en-US" altLang="zh-CN" sz="1350" dirty="0">
                <a:latin typeface="Lucida Console" panose="020B0609040504020204" pitchFamily="49" charset="0"/>
              </a:rPr>
              <a:t> = </a:t>
            </a:r>
            <a:r>
              <a:rPr lang="en-US" altLang="zh-CN" sz="1350" dirty="0">
                <a:solidFill>
                  <a:srgbClr val="CC7832"/>
                </a:solidFill>
                <a:latin typeface="Lucida Console" panose="020B0609040504020204" pitchFamily="49" charset="0"/>
              </a:rPr>
              <a:t>new </a:t>
            </a:r>
            <a:r>
              <a:rPr lang="en-US" altLang="zh-CN" sz="1350" dirty="0">
                <a:latin typeface="Lucida Console" panose="020B0609040504020204" pitchFamily="49" charset="0"/>
              </a:rPr>
              <a:t>Path(</a:t>
            </a:r>
            <a:r>
              <a:rPr lang="en-US" altLang="zh-CN" sz="1350" dirty="0">
                <a:solidFill>
                  <a:srgbClr val="6A8759"/>
                </a:solidFill>
                <a:latin typeface="Lucida Console" panose="020B0609040504020204" pitchFamily="49" charset="0"/>
              </a:rPr>
              <a:t>"./test/</a:t>
            </a:r>
            <a:r>
              <a:rPr lang="en-US" altLang="zh-CN" sz="1350" dirty="0" err="1">
                <a:solidFill>
                  <a:srgbClr val="6A8759"/>
                </a:solidFill>
                <a:latin typeface="Lucida Console" panose="020B0609040504020204" pitchFamily="49" charset="0"/>
              </a:rPr>
              <a:t>b.txt</a:t>
            </a:r>
            <a:r>
              <a:rPr lang="en-US" altLang="zh-CN" sz="1350" dirty="0">
                <a:solidFill>
                  <a:srgbClr val="6A8759"/>
                </a:solidFill>
                <a:latin typeface="Lucida Console" panose="020B0609040504020204" pitchFamily="49" charset="0"/>
              </a:rPr>
              <a:t>"</a:t>
            </a:r>
            <a:r>
              <a:rPr lang="en-US" altLang="zh-CN" sz="1350" dirty="0">
                <a:latin typeface="Lucida Console" panose="020B0609040504020204" pitchFamily="49" charset="0"/>
              </a:rPr>
              <a:t>)</a:t>
            </a:r>
            <a:r>
              <a:rPr lang="en-US" altLang="zh-CN" sz="1350" dirty="0">
                <a:solidFill>
                  <a:srgbClr val="CC7832"/>
                </a:solidFill>
                <a:latin typeface="Lucida Console" panose="020B0609040504020204" pitchFamily="49" charset="0"/>
              </a:rPr>
              <a:t>;</a:t>
            </a:r>
            <a:br>
              <a:rPr lang="en-US" altLang="zh-CN" sz="1350" dirty="0">
                <a:solidFill>
                  <a:srgbClr val="CC7832"/>
                </a:solidFill>
                <a:latin typeface="Lucida Console" panose="020B0609040504020204" pitchFamily="49" charset="0"/>
              </a:rPr>
            </a:br>
            <a:r>
              <a:rPr lang="en-US" altLang="zh-CN" sz="1350" dirty="0">
                <a:solidFill>
                  <a:srgbClr val="CC7832"/>
                </a:solidFill>
                <a:latin typeface="Lucida Console" panose="020B0609040504020204" pitchFamily="49" charset="0"/>
              </a:rPr>
              <a:t>        </a:t>
            </a:r>
            <a:r>
              <a:rPr lang="en-US" altLang="zh-CN" sz="1350" dirty="0">
                <a:latin typeface="Lucida Console" panose="020B0609040504020204" pitchFamily="49" charset="0"/>
              </a:rPr>
              <a:t>Path </a:t>
            </a:r>
            <a:r>
              <a:rPr lang="en-US" altLang="zh-CN" sz="1350" dirty="0" err="1">
                <a:latin typeface="Lucida Console" panose="020B0609040504020204" pitchFamily="49" charset="0"/>
              </a:rPr>
              <a:t>hdfsPath</a:t>
            </a:r>
            <a:r>
              <a:rPr lang="en-US" altLang="zh-CN" sz="1350" dirty="0">
                <a:latin typeface="Lucida Console" panose="020B0609040504020204" pitchFamily="49" charset="0"/>
              </a:rPr>
              <a:t> = </a:t>
            </a:r>
            <a:r>
              <a:rPr lang="en-US" altLang="zh-CN" sz="1350" dirty="0">
                <a:solidFill>
                  <a:srgbClr val="CC7832"/>
                </a:solidFill>
                <a:latin typeface="Lucida Console" panose="020B0609040504020204" pitchFamily="49" charset="0"/>
              </a:rPr>
              <a:t>new </a:t>
            </a:r>
            <a:r>
              <a:rPr lang="en-US" altLang="zh-CN" sz="1350" dirty="0">
                <a:latin typeface="Lucida Console" panose="020B0609040504020204" pitchFamily="49" charset="0"/>
              </a:rPr>
              <a:t>Path(</a:t>
            </a:r>
            <a:r>
              <a:rPr lang="en-US" altLang="zh-CN" sz="1350" dirty="0">
                <a:solidFill>
                  <a:srgbClr val="6A8759"/>
                </a:solidFill>
                <a:latin typeface="Lucida Console" panose="020B0609040504020204" pitchFamily="49" charset="0"/>
              </a:rPr>
              <a:t>"./output/</a:t>
            </a:r>
            <a:r>
              <a:rPr lang="en-US" altLang="zh-CN" sz="1350" dirty="0" err="1">
                <a:solidFill>
                  <a:srgbClr val="6A8759"/>
                </a:solidFill>
                <a:latin typeface="Lucida Console" panose="020B0609040504020204" pitchFamily="49" charset="0"/>
              </a:rPr>
              <a:t>b.txt</a:t>
            </a:r>
            <a:r>
              <a:rPr lang="en-US" altLang="zh-CN" sz="1350" dirty="0">
                <a:solidFill>
                  <a:srgbClr val="6A8759"/>
                </a:solidFill>
                <a:latin typeface="Lucida Console" panose="020B0609040504020204" pitchFamily="49" charset="0"/>
              </a:rPr>
              <a:t>"</a:t>
            </a:r>
            <a:r>
              <a:rPr lang="en-US" altLang="zh-CN" sz="1350" dirty="0">
                <a:latin typeface="Lucida Console" panose="020B0609040504020204" pitchFamily="49" charset="0"/>
              </a:rPr>
              <a:t>)</a:t>
            </a:r>
            <a:r>
              <a:rPr lang="en-US" altLang="zh-CN" sz="1350" dirty="0">
                <a:solidFill>
                  <a:srgbClr val="CC7832"/>
                </a:solidFill>
                <a:latin typeface="Lucida Console" panose="020B0609040504020204" pitchFamily="49" charset="0"/>
              </a:rPr>
              <a:t>;</a:t>
            </a:r>
            <a:br>
              <a:rPr lang="en-US" altLang="zh-CN" sz="1350" dirty="0">
                <a:solidFill>
                  <a:srgbClr val="CC7832"/>
                </a:solidFill>
                <a:latin typeface="Lucida Console" panose="020B0609040504020204" pitchFamily="49" charset="0"/>
              </a:rPr>
            </a:br>
            <a:r>
              <a:rPr lang="en-US" altLang="zh-CN" sz="1350" dirty="0">
                <a:solidFill>
                  <a:srgbClr val="CC7832"/>
                </a:solidFill>
                <a:latin typeface="Lucida Console" panose="020B0609040504020204" pitchFamily="49" charset="0"/>
              </a:rPr>
              <a:t>        </a:t>
            </a:r>
            <a:r>
              <a:rPr lang="en-US" altLang="zh-CN" sz="1350" dirty="0" err="1">
                <a:solidFill>
                  <a:srgbClr val="9876AA"/>
                </a:solidFill>
                <a:latin typeface="Lucida Console" panose="020B0609040504020204" pitchFamily="49" charset="0"/>
              </a:rPr>
              <a:t>fileSystem</a:t>
            </a:r>
            <a:r>
              <a:rPr lang="en-US" altLang="zh-CN" sz="1350" dirty="0" err="1">
                <a:latin typeface="Lucida Console" panose="020B0609040504020204" pitchFamily="49" charset="0"/>
              </a:rPr>
              <a:t>.copyToLocalFile</a:t>
            </a:r>
            <a:r>
              <a:rPr lang="en-US" altLang="zh-CN" sz="1350" dirty="0">
                <a:latin typeface="Lucida Console" panose="020B0609040504020204" pitchFamily="49" charset="0"/>
              </a:rPr>
              <a:t>(</a:t>
            </a:r>
            <a:r>
              <a:rPr lang="en-US" altLang="zh-CN" sz="1350" dirty="0" err="1">
                <a:solidFill>
                  <a:srgbClr val="CC7832"/>
                </a:solidFill>
                <a:latin typeface="Lucida Console" panose="020B0609040504020204" pitchFamily="49" charset="0"/>
              </a:rPr>
              <a:t>false,</a:t>
            </a:r>
            <a:r>
              <a:rPr lang="en-US" altLang="zh-CN" sz="1350" dirty="0" err="1">
                <a:latin typeface="Lucida Console" panose="020B0609040504020204" pitchFamily="49" charset="0"/>
              </a:rPr>
              <a:t>hdfsPath</a:t>
            </a:r>
            <a:r>
              <a:rPr lang="en-US" altLang="zh-CN" sz="1350" dirty="0" err="1">
                <a:solidFill>
                  <a:srgbClr val="CC7832"/>
                </a:solidFill>
                <a:latin typeface="Lucida Console" panose="020B0609040504020204" pitchFamily="49" charset="0"/>
              </a:rPr>
              <a:t>,</a:t>
            </a:r>
            <a:r>
              <a:rPr lang="en-US" altLang="zh-CN" sz="1350" dirty="0" err="1">
                <a:latin typeface="Lucida Console" panose="020B0609040504020204" pitchFamily="49" charset="0"/>
              </a:rPr>
              <a:t>localPath</a:t>
            </a:r>
            <a:r>
              <a:rPr lang="en-US" altLang="zh-CN" sz="1350" dirty="0" err="1">
                <a:solidFill>
                  <a:srgbClr val="CC7832"/>
                </a:solidFill>
                <a:latin typeface="Lucida Console" panose="020B0609040504020204" pitchFamily="49" charset="0"/>
              </a:rPr>
              <a:t>,true</a:t>
            </a:r>
            <a:r>
              <a:rPr lang="en-US" altLang="zh-CN" sz="1350" dirty="0">
                <a:latin typeface="Lucida Console" panose="020B0609040504020204" pitchFamily="49" charset="0"/>
              </a:rPr>
              <a:t>)</a:t>
            </a:r>
            <a:r>
              <a:rPr lang="en-US" altLang="zh-CN" sz="1350" dirty="0">
                <a:solidFill>
                  <a:srgbClr val="CC7832"/>
                </a:solidFill>
                <a:latin typeface="Lucida Console" panose="020B0609040504020204" pitchFamily="49" charset="0"/>
              </a:rPr>
              <a:t>;</a:t>
            </a:r>
            <a:br>
              <a:rPr lang="en-US" altLang="zh-CN" sz="1350" dirty="0">
                <a:solidFill>
                  <a:srgbClr val="CC7832"/>
                </a:solidFill>
                <a:latin typeface="Lucida Console" panose="020B0609040504020204" pitchFamily="49" charset="0"/>
              </a:rPr>
            </a:br>
            <a:r>
              <a:rPr lang="en-US" altLang="zh-CN" sz="1350" dirty="0">
                <a:solidFill>
                  <a:srgbClr val="CC7832"/>
                </a:solidFill>
                <a:latin typeface="Lucida Console" panose="020B0609040504020204" pitchFamily="49" charset="0"/>
              </a:rPr>
              <a:t>    </a:t>
            </a:r>
            <a:r>
              <a:rPr lang="en-US" altLang="zh-CN" sz="1350" dirty="0">
                <a:latin typeface="Lucida Console" panose="020B0609040504020204" pitchFamily="49" charset="0"/>
              </a:rPr>
              <a:t>}</a:t>
            </a:r>
            <a:br>
              <a:rPr lang="en-US" altLang="zh-CN" sz="1350" dirty="0">
                <a:latin typeface="Lucida Console" panose="020B0609040504020204" pitchFamily="49" charset="0"/>
              </a:rPr>
            </a:br>
            <a:endParaRPr lang="zh-CN" altLang="en-US" sz="1350" dirty="0"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1925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163148-82AE-5C4A-8178-AA27A552F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NameNode</a:t>
            </a:r>
            <a:r>
              <a:rPr kumimoji="1" lang="zh-CN" altLang="en-US" dirty="0"/>
              <a:t> </a:t>
            </a:r>
            <a:r>
              <a:rPr kumimoji="1" lang="en-US" altLang="zh-CN" dirty="0"/>
              <a:t>and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DataNodes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7398A2D-21D3-FF44-A70B-17A8013CD0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HDFS has a master/slave architecture.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CA33392-D416-F742-AB6D-8D837DBFB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18ED7-1FAF-4BEC-A906-EB6564C334EB}" type="slidenum">
              <a:rPr lang="zh-CN" altLang="en-US" smtClean="0"/>
              <a:pPr/>
              <a:t>5</a:t>
            </a:fld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CA3FE8E-DA2F-EE43-9E40-1DE9739A73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8733" y="1437624"/>
            <a:ext cx="4698522" cy="3247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665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9009692-838E-DE4C-B2E3-AF10D32DA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Samples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6EF0DC4-09E1-D743-9719-E9346827CB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err="1"/>
              <a:t>HDFSApp.java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279B512-4870-DF42-9F5C-27FB4E33F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18ED7-1FAF-4BEC-A906-EB6564C334EB}" type="slidenum">
              <a:rPr lang="zh-CN" altLang="en-US" smtClean="0"/>
              <a:pPr/>
              <a:t>50</a:t>
            </a:fld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4CDE2F6-080C-DF49-BB78-6FCF43D6443C}"/>
              </a:ext>
            </a:extLst>
          </p:cNvPr>
          <p:cNvSpPr/>
          <p:nvPr/>
        </p:nvSpPr>
        <p:spPr>
          <a:xfrm>
            <a:off x="395536" y="1221600"/>
            <a:ext cx="8568952" cy="323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latin typeface="Lucida Console" panose="020B0609040504020204" pitchFamily="49" charset="0"/>
              </a:rPr>
              <a:t>    </a:t>
            </a:r>
            <a:r>
              <a:rPr lang="en-US" altLang="zh-CN" sz="1200" dirty="0">
                <a:solidFill>
                  <a:srgbClr val="BBB529"/>
                </a:solidFill>
                <a:latin typeface="Lucida Console" panose="020B0609040504020204" pitchFamily="49" charset="0"/>
              </a:rPr>
              <a:t>@Test</a:t>
            </a:r>
            <a:br>
              <a:rPr lang="en-US" altLang="zh-CN" sz="1200" dirty="0">
                <a:solidFill>
                  <a:srgbClr val="BBB529"/>
                </a:solidFill>
                <a:latin typeface="Lucida Console" panose="020B0609040504020204" pitchFamily="49" charset="0"/>
              </a:rPr>
            </a:br>
            <a:r>
              <a:rPr lang="en-US" altLang="zh-CN" sz="1200" dirty="0">
                <a:solidFill>
                  <a:srgbClr val="BBB529"/>
                </a:solidFill>
                <a:latin typeface="Lucida Console" panose="020B0609040504020204" pitchFamily="49" charset="0"/>
              </a:rPr>
              <a:t>    </a:t>
            </a:r>
            <a:r>
              <a:rPr lang="en-US" altLang="zh-CN" sz="1200" dirty="0">
                <a:solidFill>
                  <a:srgbClr val="CC7832"/>
                </a:solidFill>
                <a:latin typeface="Lucida Console" panose="020B0609040504020204" pitchFamily="49" charset="0"/>
              </a:rPr>
              <a:t>public void </a:t>
            </a:r>
            <a:r>
              <a:rPr lang="en-US" altLang="zh-CN" sz="1200" dirty="0" err="1">
                <a:solidFill>
                  <a:srgbClr val="FFC66D"/>
                </a:solidFill>
                <a:latin typeface="Lucida Console" panose="020B0609040504020204" pitchFamily="49" charset="0"/>
              </a:rPr>
              <a:t>listFiles</a:t>
            </a:r>
            <a:r>
              <a:rPr lang="en-US" altLang="zh-CN" sz="1200" dirty="0">
                <a:latin typeface="Lucida Console" panose="020B0609040504020204" pitchFamily="49" charset="0"/>
              </a:rPr>
              <a:t>() </a:t>
            </a:r>
            <a:r>
              <a:rPr lang="en-US" altLang="zh-CN" sz="1200" dirty="0">
                <a:solidFill>
                  <a:srgbClr val="CC7832"/>
                </a:solidFill>
                <a:latin typeface="Lucida Console" panose="020B0609040504020204" pitchFamily="49" charset="0"/>
              </a:rPr>
              <a:t>throws </a:t>
            </a:r>
            <a:r>
              <a:rPr lang="en-US" altLang="zh-CN" sz="1200" dirty="0">
                <a:latin typeface="Lucida Console" panose="020B0609040504020204" pitchFamily="49" charset="0"/>
              </a:rPr>
              <a:t>Exception {</a:t>
            </a:r>
            <a:br>
              <a:rPr lang="en-US" altLang="zh-CN" sz="1200" dirty="0">
                <a:latin typeface="Lucida Console" panose="020B0609040504020204" pitchFamily="49" charset="0"/>
              </a:rPr>
            </a:br>
            <a:r>
              <a:rPr lang="en-US" altLang="zh-CN" sz="1200" dirty="0">
                <a:latin typeface="Lucida Console" panose="020B0609040504020204" pitchFamily="49" charset="0"/>
              </a:rPr>
              <a:t>        </a:t>
            </a:r>
            <a:r>
              <a:rPr lang="en-US" altLang="zh-CN" sz="1200" dirty="0" err="1">
                <a:latin typeface="Lucida Console" panose="020B0609040504020204" pitchFamily="49" charset="0"/>
              </a:rPr>
              <a:t>FileStatus</a:t>
            </a:r>
            <a:r>
              <a:rPr lang="en-US" altLang="zh-CN" sz="1200" dirty="0">
                <a:latin typeface="Lucida Console" panose="020B0609040504020204" pitchFamily="49" charset="0"/>
              </a:rPr>
              <a:t>[] </a:t>
            </a:r>
            <a:r>
              <a:rPr lang="en-US" altLang="zh-CN" sz="1200" dirty="0" err="1">
                <a:latin typeface="Lucida Console" panose="020B0609040504020204" pitchFamily="49" charset="0"/>
              </a:rPr>
              <a:t>fileStatuses</a:t>
            </a:r>
            <a:r>
              <a:rPr lang="en-US" altLang="zh-CN" sz="1200" dirty="0">
                <a:latin typeface="Lucida Console" panose="020B0609040504020204" pitchFamily="49" charset="0"/>
              </a:rPr>
              <a:t> = </a:t>
            </a:r>
            <a:r>
              <a:rPr lang="en-US" altLang="zh-CN" sz="1200" dirty="0" err="1">
                <a:solidFill>
                  <a:srgbClr val="9876AA"/>
                </a:solidFill>
                <a:latin typeface="Lucida Console" panose="020B0609040504020204" pitchFamily="49" charset="0"/>
              </a:rPr>
              <a:t>fileSystem</a:t>
            </a:r>
            <a:r>
              <a:rPr lang="en-US" altLang="zh-CN" sz="1200" dirty="0" err="1">
                <a:latin typeface="Lucida Console" panose="020B0609040504020204" pitchFamily="49" charset="0"/>
              </a:rPr>
              <a:t>.listStatus</a:t>
            </a:r>
            <a:r>
              <a:rPr lang="en-US" altLang="zh-CN" sz="1200" dirty="0">
                <a:latin typeface="Lucida Console" panose="020B0609040504020204" pitchFamily="49" charset="0"/>
              </a:rPr>
              <a:t>(</a:t>
            </a:r>
            <a:r>
              <a:rPr lang="en-US" altLang="zh-CN" sz="1200" dirty="0">
                <a:solidFill>
                  <a:srgbClr val="CC7832"/>
                </a:solidFill>
                <a:latin typeface="Lucida Console" panose="020B0609040504020204" pitchFamily="49" charset="0"/>
              </a:rPr>
              <a:t>new </a:t>
            </a:r>
            <a:r>
              <a:rPr lang="en-US" altLang="zh-CN" sz="1200" dirty="0">
                <a:latin typeface="Lucida Console" panose="020B0609040504020204" pitchFamily="49" charset="0"/>
              </a:rPr>
              <a:t>Path(</a:t>
            </a:r>
            <a:r>
              <a:rPr lang="en-US" altLang="zh-CN" sz="1200" dirty="0">
                <a:solidFill>
                  <a:srgbClr val="6A8759"/>
                </a:solidFill>
                <a:latin typeface="Lucida Console" panose="020B0609040504020204" pitchFamily="49" charset="0"/>
              </a:rPr>
              <a:t>"./output"</a:t>
            </a:r>
            <a:r>
              <a:rPr lang="en-US" altLang="zh-CN" sz="1200" dirty="0">
                <a:latin typeface="Lucida Console" panose="020B0609040504020204" pitchFamily="49" charset="0"/>
              </a:rPr>
              <a:t>))</a:t>
            </a:r>
            <a:r>
              <a:rPr lang="en-US" altLang="zh-CN" sz="1200" dirty="0">
                <a:solidFill>
                  <a:srgbClr val="CC7832"/>
                </a:solidFill>
                <a:latin typeface="Lucida Console" panose="020B0609040504020204" pitchFamily="49" charset="0"/>
              </a:rPr>
              <a:t>;</a:t>
            </a:r>
            <a:br>
              <a:rPr lang="en-US" altLang="zh-CN" sz="1200" dirty="0">
                <a:solidFill>
                  <a:srgbClr val="CC7832"/>
                </a:solidFill>
                <a:latin typeface="Lucida Console" panose="020B0609040504020204" pitchFamily="49" charset="0"/>
              </a:rPr>
            </a:br>
            <a:br>
              <a:rPr lang="en-US" altLang="zh-CN" sz="1200" dirty="0">
                <a:solidFill>
                  <a:srgbClr val="CC7832"/>
                </a:solidFill>
                <a:latin typeface="Lucida Console" panose="020B0609040504020204" pitchFamily="49" charset="0"/>
              </a:rPr>
            </a:br>
            <a:r>
              <a:rPr lang="en-US" altLang="zh-CN" sz="1200" dirty="0">
                <a:solidFill>
                  <a:srgbClr val="CC7832"/>
                </a:solidFill>
                <a:latin typeface="Lucida Console" panose="020B0609040504020204" pitchFamily="49" charset="0"/>
              </a:rPr>
              <a:t>        for </a:t>
            </a:r>
            <a:r>
              <a:rPr lang="en-US" altLang="zh-CN" sz="1200" dirty="0">
                <a:latin typeface="Lucida Console" panose="020B0609040504020204" pitchFamily="49" charset="0"/>
              </a:rPr>
              <a:t>(</a:t>
            </a:r>
            <a:r>
              <a:rPr lang="en-US" altLang="zh-CN" sz="1200" dirty="0" err="1">
                <a:latin typeface="Lucida Console" panose="020B0609040504020204" pitchFamily="49" charset="0"/>
              </a:rPr>
              <a:t>FileStatus</a:t>
            </a:r>
            <a:r>
              <a:rPr lang="en-US" altLang="zh-CN" sz="1200" dirty="0">
                <a:latin typeface="Lucida Console" panose="020B0609040504020204" pitchFamily="49" charset="0"/>
              </a:rPr>
              <a:t> </a:t>
            </a:r>
            <a:r>
              <a:rPr lang="en-US" altLang="zh-CN" sz="1200" dirty="0" err="1">
                <a:latin typeface="Lucida Console" panose="020B0609040504020204" pitchFamily="49" charset="0"/>
              </a:rPr>
              <a:t>fileStatus</a:t>
            </a:r>
            <a:r>
              <a:rPr lang="en-US" altLang="zh-CN" sz="1200" dirty="0">
                <a:latin typeface="Lucida Console" panose="020B0609040504020204" pitchFamily="49" charset="0"/>
              </a:rPr>
              <a:t> : </a:t>
            </a:r>
            <a:r>
              <a:rPr lang="en-US" altLang="zh-CN" sz="1200" dirty="0" err="1">
                <a:latin typeface="Lucida Console" panose="020B0609040504020204" pitchFamily="49" charset="0"/>
              </a:rPr>
              <a:t>fileStatuses</a:t>
            </a:r>
            <a:r>
              <a:rPr lang="en-US" altLang="zh-CN" sz="1200" dirty="0">
                <a:latin typeface="Lucida Console" panose="020B0609040504020204" pitchFamily="49" charset="0"/>
              </a:rPr>
              <a:t>) {</a:t>
            </a:r>
            <a:br>
              <a:rPr lang="en-US" altLang="zh-CN" sz="1200" dirty="0">
                <a:latin typeface="Lucida Console" panose="020B0609040504020204" pitchFamily="49" charset="0"/>
              </a:rPr>
            </a:br>
            <a:r>
              <a:rPr lang="en-US" altLang="zh-CN" sz="1200" dirty="0">
                <a:latin typeface="Lucida Console" panose="020B0609040504020204" pitchFamily="49" charset="0"/>
              </a:rPr>
              <a:t>            String </a:t>
            </a:r>
            <a:r>
              <a:rPr lang="en-US" altLang="zh-CN" sz="1200" dirty="0" err="1">
                <a:latin typeface="Lucida Console" panose="020B0609040504020204" pitchFamily="49" charset="0"/>
              </a:rPr>
              <a:t>isDir</a:t>
            </a:r>
            <a:r>
              <a:rPr lang="en-US" altLang="zh-CN" sz="1200" dirty="0">
                <a:latin typeface="Lucida Console" panose="020B0609040504020204" pitchFamily="49" charset="0"/>
              </a:rPr>
              <a:t> = </a:t>
            </a:r>
            <a:r>
              <a:rPr lang="en-US" altLang="zh-CN" sz="1200" dirty="0" err="1">
                <a:latin typeface="Lucida Console" panose="020B0609040504020204" pitchFamily="49" charset="0"/>
              </a:rPr>
              <a:t>fileStatus.isDirectory</a:t>
            </a:r>
            <a:r>
              <a:rPr lang="en-US" altLang="zh-CN" sz="1200" dirty="0">
                <a:latin typeface="Lucida Console" panose="020B0609040504020204" pitchFamily="49" charset="0"/>
              </a:rPr>
              <a:t>() ? </a:t>
            </a:r>
            <a:r>
              <a:rPr lang="en-US" altLang="zh-CN" sz="1200" dirty="0">
                <a:solidFill>
                  <a:srgbClr val="6A8759"/>
                </a:solidFill>
                <a:latin typeface="Lucida Console" panose="020B0609040504020204" pitchFamily="49" charset="0"/>
              </a:rPr>
              <a:t>"</a:t>
            </a:r>
            <a:r>
              <a:rPr lang="zh-CN" altLang="en-US" sz="1200" dirty="0">
                <a:solidFill>
                  <a:srgbClr val="6A8759"/>
                </a:solidFill>
                <a:latin typeface="Lucida Console" panose="020B0609040504020204" pitchFamily="49" charset="0"/>
              </a:rPr>
              <a:t>文件夹</a:t>
            </a:r>
            <a:r>
              <a:rPr lang="en-US" altLang="zh-CN" sz="1200" dirty="0">
                <a:solidFill>
                  <a:srgbClr val="6A8759"/>
                </a:solidFill>
                <a:latin typeface="Lucida Console" panose="020B0609040504020204" pitchFamily="49" charset="0"/>
              </a:rPr>
              <a:t>" </a:t>
            </a:r>
            <a:r>
              <a:rPr lang="en-US" altLang="zh-CN" sz="1200" dirty="0">
                <a:latin typeface="Lucida Console" panose="020B0609040504020204" pitchFamily="49" charset="0"/>
              </a:rPr>
              <a:t>: </a:t>
            </a:r>
            <a:r>
              <a:rPr lang="en-US" altLang="zh-CN" sz="1200" dirty="0">
                <a:solidFill>
                  <a:srgbClr val="6A8759"/>
                </a:solidFill>
                <a:latin typeface="Lucida Console" panose="020B0609040504020204" pitchFamily="49" charset="0"/>
              </a:rPr>
              <a:t>"</a:t>
            </a:r>
            <a:r>
              <a:rPr lang="zh-CN" altLang="en-US" sz="1200" dirty="0">
                <a:solidFill>
                  <a:srgbClr val="6A8759"/>
                </a:solidFill>
                <a:latin typeface="Lucida Console" panose="020B0609040504020204" pitchFamily="49" charset="0"/>
              </a:rPr>
              <a:t>文件</a:t>
            </a:r>
            <a:r>
              <a:rPr lang="en-US" altLang="zh-CN" sz="1200" dirty="0">
                <a:solidFill>
                  <a:srgbClr val="6A8759"/>
                </a:solidFill>
                <a:latin typeface="Lucida Console" panose="020B0609040504020204" pitchFamily="49" charset="0"/>
              </a:rPr>
              <a:t>"</a:t>
            </a:r>
            <a:r>
              <a:rPr lang="en-US" altLang="zh-CN" sz="1200" dirty="0">
                <a:solidFill>
                  <a:srgbClr val="CC7832"/>
                </a:solidFill>
                <a:latin typeface="Lucida Console" panose="020B0609040504020204" pitchFamily="49" charset="0"/>
              </a:rPr>
              <a:t>;</a:t>
            </a:r>
            <a:br>
              <a:rPr lang="en-US" altLang="zh-CN" sz="1200" dirty="0">
                <a:solidFill>
                  <a:srgbClr val="CC7832"/>
                </a:solidFill>
                <a:latin typeface="Lucida Console" panose="020B0609040504020204" pitchFamily="49" charset="0"/>
              </a:rPr>
            </a:br>
            <a:r>
              <a:rPr lang="en-US" altLang="zh-CN" sz="1200" dirty="0">
                <a:solidFill>
                  <a:srgbClr val="CC7832"/>
                </a:solidFill>
                <a:latin typeface="Lucida Console" panose="020B0609040504020204" pitchFamily="49" charset="0"/>
              </a:rPr>
              <a:t>            </a:t>
            </a:r>
            <a:r>
              <a:rPr lang="en-US" altLang="zh-CN" sz="1200" dirty="0">
                <a:solidFill>
                  <a:srgbClr val="808080"/>
                </a:solidFill>
                <a:latin typeface="Lucida Console" panose="020B0609040504020204" pitchFamily="49" charset="0"/>
              </a:rPr>
              <a:t>//</a:t>
            </a:r>
            <a:r>
              <a:rPr lang="zh-CN" altLang="en-US" sz="1200" dirty="0">
                <a:solidFill>
                  <a:srgbClr val="808080"/>
                </a:solidFill>
                <a:latin typeface="Lucida Console" panose="020B0609040504020204" pitchFamily="49" charset="0"/>
              </a:rPr>
              <a:t>副本</a:t>
            </a:r>
            <a:br>
              <a:rPr lang="zh-CN" altLang="en-US" sz="1200" dirty="0">
                <a:solidFill>
                  <a:srgbClr val="808080"/>
                </a:solidFill>
                <a:latin typeface="Lucida Console" panose="020B0609040504020204" pitchFamily="49" charset="0"/>
              </a:rPr>
            </a:br>
            <a:r>
              <a:rPr lang="zh-CN" altLang="en-US" sz="1200" dirty="0">
                <a:solidFill>
                  <a:srgbClr val="808080"/>
                </a:solidFill>
                <a:latin typeface="Lucida Console" panose="020B0609040504020204" pitchFamily="49" charset="0"/>
              </a:rPr>
              <a:t>            </a:t>
            </a:r>
            <a:r>
              <a:rPr lang="en-US" altLang="zh-CN" sz="1200" dirty="0">
                <a:solidFill>
                  <a:srgbClr val="CC7832"/>
                </a:solidFill>
                <a:latin typeface="Lucida Console" panose="020B0609040504020204" pitchFamily="49" charset="0"/>
              </a:rPr>
              <a:t>short </a:t>
            </a:r>
            <a:r>
              <a:rPr lang="en-US" altLang="zh-CN" sz="1200" dirty="0">
                <a:latin typeface="Lucida Console" panose="020B0609040504020204" pitchFamily="49" charset="0"/>
              </a:rPr>
              <a:t>replication = </a:t>
            </a:r>
            <a:r>
              <a:rPr lang="en-US" altLang="zh-CN" sz="1200" dirty="0" err="1">
                <a:latin typeface="Lucida Console" panose="020B0609040504020204" pitchFamily="49" charset="0"/>
              </a:rPr>
              <a:t>fileStatus.getReplication</a:t>
            </a:r>
            <a:r>
              <a:rPr lang="en-US" altLang="zh-CN" sz="1200" dirty="0">
                <a:latin typeface="Lucida Console" panose="020B0609040504020204" pitchFamily="49" charset="0"/>
              </a:rPr>
              <a:t>()</a:t>
            </a:r>
            <a:r>
              <a:rPr lang="en-US" altLang="zh-CN" sz="1200" dirty="0">
                <a:solidFill>
                  <a:srgbClr val="CC7832"/>
                </a:solidFill>
                <a:latin typeface="Lucida Console" panose="020B0609040504020204" pitchFamily="49" charset="0"/>
              </a:rPr>
              <a:t>;</a:t>
            </a:r>
            <a:br>
              <a:rPr lang="en-US" altLang="zh-CN" sz="1200" dirty="0">
                <a:solidFill>
                  <a:srgbClr val="CC7832"/>
                </a:solidFill>
                <a:latin typeface="Lucida Console" panose="020B0609040504020204" pitchFamily="49" charset="0"/>
              </a:rPr>
            </a:br>
            <a:r>
              <a:rPr lang="en-US" altLang="zh-CN" sz="1200" dirty="0">
                <a:solidFill>
                  <a:srgbClr val="CC7832"/>
                </a:solidFill>
                <a:latin typeface="Lucida Console" panose="020B0609040504020204" pitchFamily="49" charset="0"/>
              </a:rPr>
              <a:t>            </a:t>
            </a:r>
            <a:r>
              <a:rPr lang="en-US" altLang="zh-CN" sz="1200" dirty="0">
                <a:solidFill>
                  <a:srgbClr val="808080"/>
                </a:solidFill>
                <a:latin typeface="Lucida Console" panose="020B0609040504020204" pitchFamily="49" charset="0"/>
              </a:rPr>
              <a:t>//</a:t>
            </a:r>
            <a:r>
              <a:rPr lang="zh-CN" altLang="en-US" sz="1200" dirty="0">
                <a:solidFill>
                  <a:srgbClr val="808080"/>
                </a:solidFill>
                <a:latin typeface="Lucida Console" panose="020B0609040504020204" pitchFamily="49" charset="0"/>
              </a:rPr>
              <a:t>大小</a:t>
            </a:r>
            <a:br>
              <a:rPr lang="zh-CN" altLang="en-US" sz="1200" dirty="0">
                <a:solidFill>
                  <a:srgbClr val="808080"/>
                </a:solidFill>
                <a:latin typeface="Lucida Console" panose="020B0609040504020204" pitchFamily="49" charset="0"/>
              </a:rPr>
            </a:br>
            <a:r>
              <a:rPr lang="zh-CN" altLang="en-US" sz="1200" dirty="0">
                <a:solidFill>
                  <a:srgbClr val="808080"/>
                </a:solidFill>
                <a:latin typeface="Lucida Console" panose="020B0609040504020204" pitchFamily="49" charset="0"/>
              </a:rPr>
              <a:t>            </a:t>
            </a:r>
            <a:r>
              <a:rPr lang="en-US" altLang="zh-CN" sz="1200" dirty="0">
                <a:solidFill>
                  <a:srgbClr val="CC7832"/>
                </a:solidFill>
                <a:latin typeface="Lucida Console" panose="020B0609040504020204" pitchFamily="49" charset="0"/>
              </a:rPr>
              <a:t>long </a:t>
            </a:r>
            <a:r>
              <a:rPr lang="en-US" altLang="zh-CN" sz="1200" dirty="0" err="1">
                <a:latin typeface="Lucida Console" panose="020B0609040504020204" pitchFamily="49" charset="0"/>
              </a:rPr>
              <a:t>len</a:t>
            </a:r>
            <a:r>
              <a:rPr lang="en-US" altLang="zh-CN" sz="1200" dirty="0">
                <a:latin typeface="Lucida Console" panose="020B0609040504020204" pitchFamily="49" charset="0"/>
              </a:rPr>
              <a:t> = </a:t>
            </a:r>
            <a:r>
              <a:rPr lang="en-US" altLang="zh-CN" sz="1200" dirty="0" err="1">
                <a:latin typeface="Lucida Console" panose="020B0609040504020204" pitchFamily="49" charset="0"/>
              </a:rPr>
              <a:t>fileStatus.getLen</a:t>
            </a:r>
            <a:r>
              <a:rPr lang="en-US" altLang="zh-CN" sz="1200" dirty="0">
                <a:latin typeface="Lucida Console" panose="020B0609040504020204" pitchFamily="49" charset="0"/>
              </a:rPr>
              <a:t>()</a:t>
            </a:r>
            <a:r>
              <a:rPr lang="en-US" altLang="zh-CN" sz="1200" dirty="0">
                <a:solidFill>
                  <a:srgbClr val="CC7832"/>
                </a:solidFill>
                <a:latin typeface="Lucida Console" panose="020B0609040504020204" pitchFamily="49" charset="0"/>
              </a:rPr>
              <a:t>;</a:t>
            </a:r>
            <a:br>
              <a:rPr lang="en-US" altLang="zh-CN" sz="1200" dirty="0">
                <a:solidFill>
                  <a:srgbClr val="CC7832"/>
                </a:solidFill>
                <a:latin typeface="Lucida Console" panose="020B0609040504020204" pitchFamily="49" charset="0"/>
              </a:rPr>
            </a:br>
            <a:r>
              <a:rPr lang="en-US" altLang="zh-CN" sz="1200" dirty="0">
                <a:solidFill>
                  <a:srgbClr val="CC7832"/>
                </a:solidFill>
                <a:latin typeface="Lucida Console" panose="020B0609040504020204" pitchFamily="49" charset="0"/>
              </a:rPr>
              <a:t>            </a:t>
            </a:r>
            <a:r>
              <a:rPr lang="en-US" altLang="zh-CN" sz="1200" dirty="0">
                <a:solidFill>
                  <a:srgbClr val="808080"/>
                </a:solidFill>
                <a:latin typeface="Lucida Console" panose="020B0609040504020204" pitchFamily="49" charset="0"/>
              </a:rPr>
              <a:t>//</a:t>
            </a:r>
            <a:r>
              <a:rPr lang="zh-CN" altLang="en-US" sz="1200" dirty="0">
                <a:solidFill>
                  <a:srgbClr val="808080"/>
                </a:solidFill>
                <a:latin typeface="Lucida Console" panose="020B0609040504020204" pitchFamily="49" charset="0"/>
              </a:rPr>
              <a:t>路径</a:t>
            </a:r>
            <a:br>
              <a:rPr lang="zh-CN" altLang="en-US" sz="1200" dirty="0">
                <a:solidFill>
                  <a:srgbClr val="808080"/>
                </a:solidFill>
                <a:latin typeface="Lucida Console" panose="020B0609040504020204" pitchFamily="49" charset="0"/>
              </a:rPr>
            </a:br>
            <a:r>
              <a:rPr lang="zh-CN" altLang="en-US" sz="1200" dirty="0">
                <a:solidFill>
                  <a:srgbClr val="808080"/>
                </a:solidFill>
                <a:latin typeface="Lucida Console" panose="020B0609040504020204" pitchFamily="49" charset="0"/>
              </a:rPr>
              <a:t>            </a:t>
            </a:r>
            <a:r>
              <a:rPr lang="en-US" altLang="zh-CN" sz="1200" dirty="0">
                <a:latin typeface="Lucida Console" panose="020B0609040504020204" pitchFamily="49" charset="0"/>
              </a:rPr>
              <a:t>String path = </a:t>
            </a:r>
            <a:r>
              <a:rPr lang="en-US" altLang="zh-CN" sz="1200" dirty="0" err="1">
                <a:latin typeface="Lucida Console" panose="020B0609040504020204" pitchFamily="49" charset="0"/>
              </a:rPr>
              <a:t>fileStatus.getPath</a:t>
            </a:r>
            <a:r>
              <a:rPr lang="en-US" altLang="zh-CN" sz="1200" dirty="0">
                <a:latin typeface="Lucida Console" panose="020B0609040504020204" pitchFamily="49" charset="0"/>
              </a:rPr>
              <a:t>().</a:t>
            </a:r>
            <a:r>
              <a:rPr lang="en-US" altLang="zh-CN" sz="1200" dirty="0" err="1">
                <a:latin typeface="Lucida Console" panose="020B0609040504020204" pitchFamily="49" charset="0"/>
              </a:rPr>
              <a:t>toString</a:t>
            </a:r>
            <a:r>
              <a:rPr lang="en-US" altLang="zh-CN" sz="1200" dirty="0">
                <a:latin typeface="Lucida Console" panose="020B0609040504020204" pitchFamily="49" charset="0"/>
              </a:rPr>
              <a:t>()</a:t>
            </a:r>
            <a:r>
              <a:rPr lang="en-US" altLang="zh-CN" sz="1200" dirty="0">
                <a:solidFill>
                  <a:srgbClr val="CC7832"/>
                </a:solidFill>
                <a:latin typeface="Lucida Console" panose="020B0609040504020204" pitchFamily="49" charset="0"/>
              </a:rPr>
              <a:t>;</a:t>
            </a:r>
            <a:br>
              <a:rPr lang="en-US" altLang="zh-CN" sz="1200" dirty="0">
                <a:solidFill>
                  <a:srgbClr val="CC7832"/>
                </a:solidFill>
                <a:latin typeface="Lucida Console" panose="020B0609040504020204" pitchFamily="49" charset="0"/>
              </a:rPr>
            </a:br>
            <a:br>
              <a:rPr lang="en-US" altLang="zh-CN" sz="1200" dirty="0">
                <a:solidFill>
                  <a:srgbClr val="CC7832"/>
                </a:solidFill>
                <a:latin typeface="Lucida Console" panose="020B0609040504020204" pitchFamily="49" charset="0"/>
              </a:rPr>
            </a:br>
            <a:r>
              <a:rPr lang="en-US" altLang="zh-CN" sz="1200" dirty="0">
                <a:solidFill>
                  <a:srgbClr val="CC7832"/>
                </a:solidFill>
                <a:latin typeface="Lucida Console" panose="020B0609040504020204" pitchFamily="49" charset="0"/>
              </a:rPr>
              <a:t>            </a:t>
            </a:r>
            <a:r>
              <a:rPr lang="en-US" altLang="zh-CN" sz="1200" dirty="0" err="1">
                <a:latin typeface="Lucida Console" panose="020B0609040504020204" pitchFamily="49" charset="0"/>
              </a:rPr>
              <a:t>System.</a:t>
            </a:r>
            <a:r>
              <a:rPr lang="en-US" altLang="zh-CN" sz="1200" i="1" dirty="0" err="1">
                <a:solidFill>
                  <a:srgbClr val="9876AA"/>
                </a:solidFill>
                <a:latin typeface="Lucida Console" panose="020B0609040504020204" pitchFamily="49" charset="0"/>
              </a:rPr>
              <a:t>out</a:t>
            </a:r>
            <a:r>
              <a:rPr lang="en-US" altLang="zh-CN" sz="1200" dirty="0" err="1">
                <a:latin typeface="Lucida Console" panose="020B0609040504020204" pitchFamily="49" charset="0"/>
              </a:rPr>
              <a:t>.println</a:t>
            </a:r>
            <a:r>
              <a:rPr lang="en-US" altLang="zh-CN" sz="1200" dirty="0">
                <a:latin typeface="Lucida Console" panose="020B0609040504020204" pitchFamily="49" charset="0"/>
              </a:rPr>
              <a:t>(</a:t>
            </a:r>
            <a:r>
              <a:rPr lang="en-US" altLang="zh-CN" sz="1200" dirty="0" err="1">
                <a:latin typeface="Lucida Console" panose="020B0609040504020204" pitchFamily="49" charset="0"/>
              </a:rPr>
              <a:t>isDir</a:t>
            </a:r>
            <a:r>
              <a:rPr lang="en-US" altLang="zh-CN" sz="1200" dirty="0">
                <a:latin typeface="Lucida Console" panose="020B0609040504020204" pitchFamily="49" charset="0"/>
              </a:rPr>
              <a:t> + </a:t>
            </a:r>
            <a:r>
              <a:rPr lang="en-US" altLang="zh-CN" sz="1200" dirty="0">
                <a:solidFill>
                  <a:srgbClr val="6A8759"/>
                </a:solidFill>
                <a:latin typeface="Lucida Console" panose="020B0609040504020204" pitchFamily="49" charset="0"/>
              </a:rPr>
              <a:t>"</a:t>
            </a:r>
            <a:r>
              <a:rPr lang="en-US" altLang="zh-CN" sz="1200" dirty="0">
                <a:solidFill>
                  <a:srgbClr val="CC7832"/>
                </a:solidFill>
                <a:latin typeface="Lucida Console" panose="020B0609040504020204" pitchFamily="49" charset="0"/>
              </a:rPr>
              <a:t>\t</a:t>
            </a:r>
            <a:r>
              <a:rPr lang="en-US" altLang="zh-CN" sz="1200" dirty="0">
                <a:solidFill>
                  <a:srgbClr val="6A8759"/>
                </a:solidFill>
                <a:latin typeface="Lucida Console" panose="020B0609040504020204" pitchFamily="49" charset="0"/>
              </a:rPr>
              <a:t>" </a:t>
            </a:r>
            <a:r>
              <a:rPr lang="en-US" altLang="zh-CN" sz="1200" dirty="0">
                <a:latin typeface="Lucida Console" panose="020B0609040504020204" pitchFamily="49" charset="0"/>
              </a:rPr>
              <a:t>+ replication + </a:t>
            </a:r>
            <a:r>
              <a:rPr lang="en-US" altLang="zh-CN" sz="1200" dirty="0">
                <a:solidFill>
                  <a:srgbClr val="6A8759"/>
                </a:solidFill>
                <a:latin typeface="Lucida Console" panose="020B0609040504020204" pitchFamily="49" charset="0"/>
              </a:rPr>
              <a:t>"</a:t>
            </a:r>
            <a:r>
              <a:rPr lang="en-US" altLang="zh-CN" sz="1200" dirty="0">
                <a:solidFill>
                  <a:srgbClr val="CC7832"/>
                </a:solidFill>
                <a:latin typeface="Lucida Console" panose="020B0609040504020204" pitchFamily="49" charset="0"/>
              </a:rPr>
              <a:t>\t</a:t>
            </a:r>
            <a:r>
              <a:rPr lang="en-US" altLang="zh-CN" sz="1200" dirty="0">
                <a:solidFill>
                  <a:srgbClr val="6A8759"/>
                </a:solidFill>
                <a:latin typeface="Lucida Console" panose="020B0609040504020204" pitchFamily="49" charset="0"/>
              </a:rPr>
              <a:t>" </a:t>
            </a:r>
            <a:r>
              <a:rPr lang="en-US" altLang="zh-CN" sz="1200" dirty="0">
                <a:latin typeface="Lucida Console" panose="020B0609040504020204" pitchFamily="49" charset="0"/>
              </a:rPr>
              <a:t>+ </a:t>
            </a:r>
            <a:r>
              <a:rPr lang="en-US" altLang="zh-CN" sz="1200" dirty="0" err="1">
                <a:latin typeface="Lucida Console" panose="020B0609040504020204" pitchFamily="49" charset="0"/>
              </a:rPr>
              <a:t>len</a:t>
            </a:r>
            <a:r>
              <a:rPr lang="en-US" altLang="zh-CN" sz="1200" dirty="0">
                <a:latin typeface="Lucida Console" panose="020B0609040504020204" pitchFamily="49" charset="0"/>
              </a:rPr>
              <a:t> + </a:t>
            </a:r>
            <a:r>
              <a:rPr lang="en-US" altLang="zh-CN" sz="1200" dirty="0">
                <a:solidFill>
                  <a:srgbClr val="6A8759"/>
                </a:solidFill>
                <a:latin typeface="Lucida Console" panose="020B0609040504020204" pitchFamily="49" charset="0"/>
              </a:rPr>
              <a:t>"</a:t>
            </a:r>
            <a:r>
              <a:rPr lang="en-US" altLang="zh-CN" sz="1200" dirty="0">
                <a:solidFill>
                  <a:srgbClr val="CC7832"/>
                </a:solidFill>
                <a:latin typeface="Lucida Console" panose="020B0609040504020204" pitchFamily="49" charset="0"/>
              </a:rPr>
              <a:t>\t</a:t>
            </a:r>
            <a:r>
              <a:rPr lang="en-US" altLang="zh-CN" sz="1200" dirty="0">
                <a:solidFill>
                  <a:srgbClr val="6A8759"/>
                </a:solidFill>
                <a:latin typeface="Lucida Console" panose="020B0609040504020204" pitchFamily="49" charset="0"/>
              </a:rPr>
              <a:t>" </a:t>
            </a:r>
            <a:r>
              <a:rPr lang="en-US" altLang="zh-CN" sz="1200" dirty="0">
                <a:latin typeface="Lucida Console" panose="020B0609040504020204" pitchFamily="49" charset="0"/>
              </a:rPr>
              <a:t>+ path)</a:t>
            </a:r>
            <a:r>
              <a:rPr lang="en-US" altLang="zh-CN" sz="1200" dirty="0">
                <a:solidFill>
                  <a:srgbClr val="CC7832"/>
                </a:solidFill>
                <a:latin typeface="Lucida Console" panose="020B0609040504020204" pitchFamily="49" charset="0"/>
              </a:rPr>
              <a:t>;</a:t>
            </a:r>
            <a:br>
              <a:rPr lang="en-US" altLang="zh-CN" sz="1200" dirty="0">
                <a:solidFill>
                  <a:srgbClr val="CC7832"/>
                </a:solidFill>
                <a:latin typeface="Lucida Console" panose="020B0609040504020204" pitchFamily="49" charset="0"/>
              </a:rPr>
            </a:br>
            <a:r>
              <a:rPr lang="en-US" altLang="zh-CN" sz="1200" dirty="0">
                <a:solidFill>
                  <a:srgbClr val="CC7832"/>
                </a:solidFill>
                <a:latin typeface="Lucida Console" panose="020B0609040504020204" pitchFamily="49" charset="0"/>
              </a:rPr>
              <a:t>        </a:t>
            </a:r>
            <a:r>
              <a:rPr lang="en-US" altLang="zh-CN" sz="1200" dirty="0">
                <a:latin typeface="Lucida Console" panose="020B0609040504020204" pitchFamily="49" charset="0"/>
              </a:rPr>
              <a:t>}</a:t>
            </a:r>
            <a:br>
              <a:rPr lang="en-US" altLang="zh-CN" sz="1200" dirty="0">
                <a:latin typeface="Lucida Console" panose="020B0609040504020204" pitchFamily="49" charset="0"/>
              </a:rPr>
            </a:br>
            <a:r>
              <a:rPr lang="en-US" altLang="zh-CN" sz="1200" dirty="0">
                <a:latin typeface="Lucida Console" panose="020B0609040504020204" pitchFamily="49" charset="0"/>
              </a:rPr>
              <a:t>    }</a:t>
            </a:r>
            <a:br>
              <a:rPr lang="en-US" altLang="zh-CN" sz="1200" dirty="0">
                <a:latin typeface="Lucida Console" panose="020B0609040504020204" pitchFamily="49" charset="0"/>
              </a:rPr>
            </a:br>
            <a:endParaRPr lang="zh-CN" altLang="en-US" sz="1200" dirty="0"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6049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9009692-838E-DE4C-B2E3-AF10D32DA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Samples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6EF0DC4-09E1-D743-9719-E9346827CB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err="1"/>
              <a:t>HDFSApp.java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279B512-4870-DF42-9F5C-27FB4E33F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18ED7-1FAF-4BEC-A906-EB6564C334EB}" type="slidenum">
              <a:rPr lang="zh-CN" altLang="en-US" smtClean="0"/>
              <a:pPr/>
              <a:t>51</a:t>
            </a:fld>
            <a:endParaRPr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39D8799-23D5-F34A-883C-AFBDD2C6969D}"/>
              </a:ext>
            </a:extLst>
          </p:cNvPr>
          <p:cNvSpPr/>
          <p:nvPr/>
        </p:nvSpPr>
        <p:spPr>
          <a:xfrm>
            <a:off x="1547664" y="1635646"/>
            <a:ext cx="5768925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350" dirty="0">
                <a:latin typeface="Lucida Console" panose="020B0609040504020204" pitchFamily="49" charset="0"/>
              </a:rPr>
              <a:t> </a:t>
            </a:r>
            <a:r>
              <a:rPr lang="en-US" altLang="zh-CN" sz="1350" dirty="0">
                <a:solidFill>
                  <a:srgbClr val="BBB529"/>
                </a:solidFill>
                <a:latin typeface="Lucida Console" panose="020B0609040504020204" pitchFamily="49" charset="0"/>
              </a:rPr>
              <a:t>@Test</a:t>
            </a:r>
            <a:br>
              <a:rPr lang="en-US" altLang="zh-CN" sz="1350" dirty="0">
                <a:solidFill>
                  <a:srgbClr val="BBB529"/>
                </a:solidFill>
                <a:latin typeface="Lucida Console" panose="020B0609040504020204" pitchFamily="49" charset="0"/>
              </a:rPr>
            </a:br>
            <a:r>
              <a:rPr lang="en-US" altLang="zh-CN" sz="1350" dirty="0">
                <a:solidFill>
                  <a:srgbClr val="BBB529"/>
                </a:solidFill>
                <a:latin typeface="Lucida Console" panose="020B0609040504020204" pitchFamily="49" charset="0"/>
              </a:rPr>
              <a:t>    </a:t>
            </a:r>
            <a:r>
              <a:rPr lang="en-US" altLang="zh-CN" sz="1350" dirty="0">
                <a:solidFill>
                  <a:srgbClr val="CC7832"/>
                </a:solidFill>
                <a:latin typeface="Lucida Console" panose="020B0609040504020204" pitchFamily="49" charset="0"/>
              </a:rPr>
              <a:t>public void </a:t>
            </a:r>
            <a:r>
              <a:rPr lang="en-US" altLang="zh-CN" sz="1350" dirty="0">
                <a:solidFill>
                  <a:srgbClr val="FFC66D"/>
                </a:solidFill>
                <a:latin typeface="Lucida Console" panose="020B0609040504020204" pitchFamily="49" charset="0"/>
              </a:rPr>
              <a:t>delete</a:t>
            </a:r>
            <a:r>
              <a:rPr lang="en-US" altLang="zh-CN" sz="1350" dirty="0">
                <a:latin typeface="Lucida Console" panose="020B0609040504020204" pitchFamily="49" charset="0"/>
              </a:rPr>
              <a:t>() </a:t>
            </a:r>
            <a:r>
              <a:rPr lang="en-US" altLang="zh-CN" sz="1350" dirty="0">
                <a:solidFill>
                  <a:srgbClr val="CC7832"/>
                </a:solidFill>
                <a:latin typeface="Lucida Console" panose="020B0609040504020204" pitchFamily="49" charset="0"/>
              </a:rPr>
              <a:t>throws </a:t>
            </a:r>
            <a:r>
              <a:rPr lang="en-US" altLang="zh-CN" sz="1350" dirty="0">
                <a:latin typeface="Lucida Console" panose="020B0609040504020204" pitchFamily="49" charset="0"/>
              </a:rPr>
              <a:t>Exception{</a:t>
            </a:r>
            <a:br>
              <a:rPr lang="en-US" altLang="zh-CN" sz="1350" dirty="0">
                <a:latin typeface="Lucida Console" panose="020B0609040504020204" pitchFamily="49" charset="0"/>
              </a:rPr>
            </a:br>
            <a:r>
              <a:rPr lang="en-US" altLang="zh-CN" sz="1350" dirty="0">
                <a:latin typeface="Lucida Console" panose="020B0609040504020204" pitchFamily="49" charset="0"/>
              </a:rPr>
              <a:t>        </a:t>
            </a:r>
            <a:r>
              <a:rPr lang="en-US" altLang="zh-CN" sz="1350" dirty="0" err="1">
                <a:solidFill>
                  <a:srgbClr val="9876AA"/>
                </a:solidFill>
                <a:latin typeface="Lucida Console" panose="020B0609040504020204" pitchFamily="49" charset="0"/>
              </a:rPr>
              <a:t>fileSystem</a:t>
            </a:r>
            <a:r>
              <a:rPr lang="en-US" altLang="zh-CN" sz="1350" dirty="0" err="1">
                <a:latin typeface="Lucida Console" panose="020B0609040504020204" pitchFamily="49" charset="0"/>
              </a:rPr>
              <a:t>.delete</a:t>
            </a:r>
            <a:r>
              <a:rPr lang="en-US" altLang="zh-CN" sz="1350" dirty="0">
                <a:latin typeface="Lucida Console" panose="020B0609040504020204" pitchFamily="49" charset="0"/>
              </a:rPr>
              <a:t>(</a:t>
            </a:r>
            <a:r>
              <a:rPr lang="en-US" altLang="zh-CN" sz="1350" dirty="0">
                <a:solidFill>
                  <a:srgbClr val="CC7832"/>
                </a:solidFill>
                <a:latin typeface="Lucida Console" panose="020B0609040504020204" pitchFamily="49" charset="0"/>
              </a:rPr>
              <a:t>new </a:t>
            </a:r>
            <a:r>
              <a:rPr lang="en-US" altLang="zh-CN" sz="1350" dirty="0">
                <a:latin typeface="Lucida Console" panose="020B0609040504020204" pitchFamily="49" charset="0"/>
              </a:rPr>
              <a:t>Path(</a:t>
            </a:r>
            <a:r>
              <a:rPr lang="en-US" altLang="zh-CN" sz="1350" dirty="0">
                <a:solidFill>
                  <a:srgbClr val="6A8759"/>
                </a:solidFill>
                <a:latin typeface="Lucida Console" panose="020B0609040504020204" pitchFamily="49" charset="0"/>
              </a:rPr>
              <a:t>"./test/"</a:t>
            </a:r>
            <a:r>
              <a:rPr lang="en-US" altLang="zh-CN" sz="1350" dirty="0">
                <a:latin typeface="Lucida Console" panose="020B0609040504020204" pitchFamily="49" charset="0"/>
              </a:rPr>
              <a:t>)</a:t>
            </a:r>
            <a:r>
              <a:rPr lang="en-US" altLang="zh-CN" sz="1350" dirty="0">
                <a:solidFill>
                  <a:srgbClr val="CC7832"/>
                </a:solidFill>
                <a:latin typeface="Lucida Console" panose="020B0609040504020204" pitchFamily="49" charset="0"/>
              </a:rPr>
              <a:t>,true</a:t>
            </a:r>
            <a:r>
              <a:rPr lang="en-US" altLang="zh-CN" sz="1350" dirty="0">
                <a:latin typeface="Lucida Console" panose="020B0609040504020204" pitchFamily="49" charset="0"/>
              </a:rPr>
              <a:t>)</a:t>
            </a:r>
            <a:r>
              <a:rPr lang="en-US" altLang="zh-CN" sz="1350" dirty="0">
                <a:solidFill>
                  <a:srgbClr val="CC7832"/>
                </a:solidFill>
                <a:latin typeface="Lucida Console" panose="020B0609040504020204" pitchFamily="49" charset="0"/>
              </a:rPr>
              <a:t>;</a:t>
            </a:r>
            <a:br>
              <a:rPr lang="en-US" altLang="zh-CN" sz="1350" dirty="0">
                <a:solidFill>
                  <a:srgbClr val="CC7832"/>
                </a:solidFill>
                <a:latin typeface="Lucida Console" panose="020B0609040504020204" pitchFamily="49" charset="0"/>
              </a:rPr>
            </a:br>
            <a:r>
              <a:rPr lang="en-US" altLang="zh-CN" sz="1350" dirty="0">
                <a:solidFill>
                  <a:srgbClr val="CC7832"/>
                </a:solidFill>
                <a:latin typeface="Lucida Console" panose="020B0609040504020204" pitchFamily="49" charset="0"/>
              </a:rPr>
              <a:t>    </a:t>
            </a:r>
            <a:r>
              <a:rPr lang="en-US" altLang="zh-CN" sz="1350" dirty="0">
                <a:latin typeface="Lucida Console" panose="020B0609040504020204" pitchFamily="49" charset="0"/>
              </a:rPr>
              <a:t>}</a:t>
            </a:r>
            <a:br>
              <a:rPr lang="en-US" altLang="zh-CN" sz="1350" dirty="0">
                <a:latin typeface="Lucida Console" panose="020B0609040504020204" pitchFamily="49" charset="0"/>
              </a:rPr>
            </a:br>
            <a:br>
              <a:rPr lang="en-US" altLang="zh-CN" sz="1350" dirty="0">
                <a:latin typeface="Lucida Console" panose="020B0609040504020204" pitchFamily="49" charset="0"/>
              </a:rPr>
            </a:br>
            <a:r>
              <a:rPr lang="en-US" altLang="zh-CN" sz="1350" dirty="0">
                <a:latin typeface="Lucida Console" panose="020B0609040504020204" pitchFamily="49" charset="0"/>
              </a:rPr>
              <a:t>}</a:t>
            </a:r>
            <a:endParaRPr lang="zh-CN" altLang="en-US" sz="1350" dirty="0"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8671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9009692-838E-DE4C-B2E3-AF10D32DA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Samples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6EF0DC4-09E1-D743-9719-E9346827CB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112" y="750676"/>
            <a:ext cx="6588732" cy="3940924"/>
          </a:xfrm>
        </p:spPr>
        <p:txBody>
          <a:bodyPr/>
          <a:lstStyle/>
          <a:p>
            <a:r>
              <a:rPr kumimoji="1" lang="en-US" altLang="zh-CN" dirty="0" err="1"/>
              <a:t>pom.xml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279B512-4870-DF42-9F5C-27FB4E33F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18ED7-1FAF-4BEC-A906-EB6564C334EB}" type="slidenum">
              <a:rPr lang="zh-CN" altLang="en-US" smtClean="0"/>
              <a:pPr/>
              <a:t>52</a:t>
            </a:fld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A1262DB-FC62-CA4F-A027-2D6660829F9F}"/>
              </a:ext>
            </a:extLst>
          </p:cNvPr>
          <p:cNvSpPr/>
          <p:nvPr/>
        </p:nvSpPr>
        <p:spPr>
          <a:xfrm>
            <a:off x="323528" y="1161170"/>
            <a:ext cx="6858762" cy="323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rgbClr val="E8BF6A"/>
                </a:solidFill>
                <a:latin typeface="Lucida Console" panose="020B0609040504020204" pitchFamily="49" charset="0"/>
              </a:rPr>
              <a:t>&lt;dependency&gt;</a:t>
            </a:r>
            <a:br>
              <a:rPr lang="en-US" altLang="zh-CN" sz="1200" dirty="0">
                <a:solidFill>
                  <a:srgbClr val="E8BF6A"/>
                </a:solidFill>
                <a:latin typeface="Lucida Console" panose="020B0609040504020204" pitchFamily="49" charset="0"/>
              </a:rPr>
            </a:br>
            <a:r>
              <a:rPr lang="en-US" altLang="zh-CN" sz="1200" dirty="0">
                <a:solidFill>
                  <a:srgbClr val="E8BF6A"/>
                </a:solidFill>
                <a:latin typeface="Lucida Console" panose="020B0609040504020204" pitchFamily="49" charset="0"/>
              </a:rPr>
              <a:t>    &lt;</a:t>
            </a:r>
            <a:r>
              <a:rPr lang="en-US" altLang="zh-CN" sz="1200" dirty="0" err="1">
                <a:solidFill>
                  <a:srgbClr val="E8BF6A"/>
                </a:solidFill>
                <a:latin typeface="Lucida Console" panose="020B0609040504020204" pitchFamily="49" charset="0"/>
              </a:rPr>
              <a:t>groupId</a:t>
            </a:r>
            <a:r>
              <a:rPr lang="en-US" altLang="zh-CN" sz="1200" dirty="0">
                <a:solidFill>
                  <a:srgbClr val="E8BF6A"/>
                </a:solidFill>
                <a:latin typeface="Lucida Console" panose="020B0609040504020204" pitchFamily="49" charset="0"/>
              </a:rPr>
              <a:t>&gt;</a:t>
            </a:r>
            <a:r>
              <a:rPr lang="en-US" altLang="zh-CN" sz="1200" dirty="0" err="1">
                <a:latin typeface="Lucida Console" panose="020B0609040504020204" pitchFamily="49" charset="0"/>
              </a:rPr>
              <a:t>org.apache.hadoop</a:t>
            </a:r>
            <a:r>
              <a:rPr lang="en-US" altLang="zh-CN" sz="1200" dirty="0">
                <a:solidFill>
                  <a:srgbClr val="E8BF6A"/>
                </a:solidFill>
                <a:latin typeface="Lucida Console" panose="020B0609040504020204" pitchFamily="49" charset="0"/>
              </a:rPr>
              <a:t>&lt;/</a:t>
            </a:r>
            <a:r>
              <a:rPr lang="en-US" altLang="zh-CN" sz="1200" dirty="0" err="1">
                <a:solidFill>
                  <a:srgbClr val="E8BF6A"/>
                </a:solidFill>
                <a:latin typeface="Lucida Console" panose="020B0609040504020204" pitchFamily="49" charset="0"/>
              </a:rPr>
              <a:t>groupId</a:t>
            </a:r>
            <a:r>
              <a:rPr lang="en-US" altLang="zh-CN" sz="1200" dirty="0">
                <a:solidFill>
                  <a:srgbClr val="E8BF6A"/>
                </a:solidFill>
                <a:latin typeface="Lucida Console" panose="020B0609040504020204" pitchFamily="49" charset="0"/>
              </a:rPr>
              <a:t>&gt;</a:t>
            </a:r>
            <a:br>
              <a:rPr lang="en-US" altLang="zh-CN" sz="1200" dirty="0">
                <a:solidFill>
                  <a:srgbClr val="E8BF6A"/>
                </a:solidFill>
                <a:latin typeface="Lucida Console" panose="020B0609040504020204" pitchFamily="49" charset="0"/>
              </a:rPr>
            </a:br>
            <a:r>
              <a:rPr lang="en-US" altLang="zh-CN" sz="1200" dirty="0">
                <a:solidFill>
                  <a:srgbClr val="E8BF6A"/>
                </a:solidFill>
                <a:latin typeface="Lucida Console" panose="020B0609040504020204" pitchFamily="49" charset="0"/>
              </a:rPr>
              <a:t>    &lt;</a:t>
            </a:r>
            <a:r>
              <a:rPr lang="en-US" altLang="zh-CN" sz="1200" dirty="0" err="1">
                <a:solidFill>
                  <a:srgbClr val="E8BF6A"/>
                </a:solidFill>
                <a:latin typeface="Lucida Console" panose="020B0609040504020204" pitchFamily="49" charset="0"/>
              </a:rPr>
              <a:t>artifactId</a:t>
            </a:r>
            <a:r>
              <a:rPr lang="en-US" altLang="zh-CN" sz="1200" dirty="0">
                <a:solidFill>
                  <a:srgbClr val="E8BF6A"/>
                </a:solidFill>
                <a:latin typeface="Lucida Console" panose="020B0609040504020204" pitchFamily="49" charset="0"/>
              </a:rPr>
              <a:t>&gt;</a:t>
            </a:r>
            <a:r>
              <a:rPr lang="en-US" altLang="zh-CN" sz="1200" dirty="0" err="1">
                <a:latin typeface="Lucida Console" panose="020B0609040504020204" pitchFamily="49" charset="0"/>
              </a:rPr>
              <a:t>hadoop</a:t>
            </a:r>
            <a:r>
              <a:rPr lang="en-US" altLang="zh-CN" sz="1200" dirty="0">
                <a:latin typeface="Lucida Console" panose="020B0609040504020204" pitchFamily="49" charset="0"/>
              </a:rPr>
              <a:t>-common</a:t>
            </a:r>
            <a:r>
              <a:rPr lang="en-US" altLang="zh-CN" sz="1200" dirty="0">
                <a:solidFill>
                  <a:srgbClr val="E8BF6A"/>
                </a:solidFill>
                <a:latin typeface="Lucida Console" panose="020B0609040504020204" pitchFamily="49" charset="0"/>
              </a:rPr>
              <a:t>&lt;/</a:t>
            </a:r>
            <a:r>
              <a:rPr lang="en-US" altLang="zh-CN" sz="1200" dirty="0" err="1">
                <a:solidFill>
                  <a:srgbClr val="E8BF6A"/>
                </a:solidFill>
                <a:latin typeface="Lucida Console" panose="020B0609040504020204" pitchFamily="49" charset="0"/>
              </a:rPr>
              <a:t>artifactId</a:t>
            </a:r>
            <a:r>
              <a:rPr lang="en-US" altLang="zh-CN" sz="1200" dirty="0">
                <a:solidFill>
                  <a:srgbClr val="E8BF6A"/>
                </a:solidFill>
                <a:latin typeface="Lucida Console" panose="020B0609040504020204" pitchFamily="49" charset="0"/>
              </a:rPr>
              <a:t>&gt;</a:t>
            </a:r>
            <a:br>
              <a:rPr lang="en-US" altLang="zh-CN" sz="1200" dirty="0">
                <a:solidFill>
                  <a:srgbClr val="E8BF6A"/>
                </a:solidFill>
                <a:latin typeface="Lucida Console" panose="020B0609040504020204" pitchFamily="49" charset="0"/>
              </a:rPr>
            </a:br>
            <a:r>
              <a:rPr lang="en-US" altLang="zh-CN" sz="1200" dirty="0">
                <a:solidFill>
                  <a:srgbClr val="E8BF6A"/>
                </a:solidFill>
                <a:latin typeface="Lucida Console" panose="020B0609040504020204" pitchFamily="49" charset="0"/>
              </a:rPr>
              <a:t>    &lt;version&gt;</a:t>
            </a:r>
            <a:r>
              <a:rPr lang="en-US" altLang="zh-CN" sz="1200" dirty="0">
                <a:latin typeface="Lucida Console" panose="020B0609040504020204" pitchFamily="49" charset="0"/>
              </a:rPr>
              <a:t>3.2.1</a:t>
            </a:r>
            <a:r>
              <a:rPr lang="en-US" altLang="zh-CN" sz="1200" dirty="0">
                <a:solidFill>
                  <a:srgbClr val="E8BF6A"/>
                </a:solidFill>
                <a:latin typeface="Lucida Console" panose="020B0609040504020204" pitchFamily="49" charset="0"/>
              </a:rPr>
              <a:t>&lt;/version&gt;</a:t>
            </a:r>
            <a:br>
              <a:rPr lang="en-US" altLang="zh-CN" sz="1200" dirty="0">
                <a:solidFill>
                  <a:srgbClr val="E8BF6A"/>
                </a:solidFill>
                <a:latin typeface="Lucida Console" panose="020B0609040504020204" pitchFamily="49" charset="0"/>
              </a:rPr>
            </a:br>
            <a:r>
              <a:rPr lang="en-US" altLang="zh-CN" sz="1200" dirty="0">
                <a:solidFill>
                  <a:srgbClr val="E8BF6A"/>
                </a:solidFill>
                <a:latin typeface="Lucida Console" panose="020B0609040504020204" pitchFamily="49" charset="0"/>
              </a:rPr>
              <a:t>&lt;/dependency&gt;</a:t>
            </a:r>
            <a:br>
              <a:rPr lang="en-US" altLang="zh-CN" sz="1200" dirty="0">
                <a:solidFill>
                  <a:srgbClr val="E8BF6A"/>
                </a:solidFill>
                <a:latin typeface="Lucida Console" panose="020B0609040504020204" pitchFamily="49" charset="0"/>
              </a:rPr>
            </a:br>
            <a:r>
              <a:rPr lang="en-US" altLang="zh-CN" sz="1200" dirty="0">
                <a:solidFill>
                  <a:srgbClr val="E8BF6A"/>
                </a:solidFill>
                <a:latin typeface="Lucida Console" panose="020B0609040504020204" pitchFamily="49" charset="0"/>
              </a:rPr>
              <a:t>&lt;dependency&gt;</a:t>
            </a:r>
            <a:br>
              <a:rPr lang="en-US" altLang="zh-CN" sz="1200" dirty="0">
                <a:solidFill>
                  <a:srgbClr val="E8BF6A"/>
                </a:solidFill>
                <a:latin typeface="Lucida Console" panose="020B0609040504020204" pitchFamily="49" charset="0"/>
              </a:rPr>
            </a:br>
            <a:r>
              <a:rPr lang="en-US" altLang="zh-CN" sz="1200" dirty="0">
                <a:solidFill>
                  <a:srgbClr val="E8BF6A"/>
                </a:solidFill>
                <a:latin typeface="Lucida Console" panose="020B0609040504020204" pitchFamily="49" charset="0"/>
              </a:rPr>
              <a:t>    &lt;</a:t>
            </a:r>
            <a:r>
              <a:rPr lang="en-US" altLang="zh-CN" sz="1200" dirty="0" err="1">
                <a:solidFill>
                  <a:srgbClr val="E8BF6A"/>
                </a:solidFill>
                <a:latin typeface="Lucida Console" panose="020B0609040504020204" pitchFamily="49" charset="0"/>
              </a:rPr>
              <a:t>groupId</a:t>
            </a:r>
            <a:r>
              <a:rPr lang="en-US" altLang="zh-CN" sz="1200" dirty="0">
                <a:solidFill>
                  <a:srgbClr val="E8BF6A"/>
                </a:solidFill>
                <a:latin typeface="Lucida Console" panose="020B0609040504020204" pitchFamily="49" charset="0"/>
              </a:rPr>
              <a:t>&gt;</a:t>
            </a:r>
            <a:r>
              <a:rPr lang="en-US" altLang="zh-CN" sz="1200" dirty="0" err="1">
                <a:latin typeface="Lucida Console" panose="020B0609040504020204" pitchFamily="49" charset="0"/>
              </a:rPr>
              <a:t>org.apache.hadoop</a:t>
            </a:r>
            <a:r>
              <a:rPr lang="en-US" altLang="zh-CN" sz="1200" dirty="0">
                <a:solidFill>
                  <a:srgbClr val="E8BF6A"/>
                </a:solidFill>
                <a:latin typeface="Lucida Console" panose="020B0609040504020204" pitchFamily="49" charset="0"/>
              </a:rPr>
              <a:t>&lt;/</a:t>
            </a:r>
            <a:r>
              <a:rPr lang="en-US" altLang="zh-CN" sz="1200" dirty="0" err="1">
                <a:solidFill>
                  <a:srgbClr val="E8BF6A"/>
                </a:solidFill>
                <a:latin typeface="Lucida Console" panose="020B0609040504020204" pitchFamily="49" charset="0"/>
              </a:rPr>
              <a:t>groupId</a:t>
            </a:r>
            <a:r>
              <a:rPr lang="en-US" altLang="zh-CN" sz="1200" dirty="0">
                <a:solidFill>
                  <a:srgbClr val="E8BF6A"/>
                </a:solidFill>
                <a:latin typeface="Lucida Console" panose="020B0609040504020204" pitchFamily="49" charset="0"/>
              </a:rPr>
              <a:t>&gt;</a:t>
            </a:r>
            <a:br>
              <a:rPr lang="en-US" altLang="zh-CN" sz="1200" dirty="0">
                <a:solidFill>
                  <a:srgbClr val="E8BF6A"/>
                </a:solidFill>
                <a:latin typeface="Lucida Console" panose="020B0609040504020204" pitchFamily="49" charset="0"/>
              </a:rPr>
            </a:br>
            <a:r>
              <a:rPr lang="en-US" altLang="zh-CN" sz="1200" dirty="0">
                <a:solidFill>
                  <a:srgbClr val="E8BF6A"/>
                </a:solidFill>
                <a:latin typeface="Lucida Console" panose="020B0609040504020204" pitchFamily="49" charset="0"/>
              </a:rPr>
              <a:t>    &lt;</a:t>
            </a:r>
            <a:r>
              <a:rPr lang="en-US" altLang="zh-CN" sz="1200" dirty="0" err="1">
                <a:solidFill>
                  <a:srgbClr val="E8BF6A"/>
                </a:solidFill>
                <a:latin typeface="Lucida Console" panose="020B0609040504020204" pitchFamily="49" charset="0"/>
              </a:rPr>
              <a:t>artifactId</a:t>
            </a:r>
            <a:r>
              <a:rPr lang="en-US" altLang="zh-CN" sz="1200" dirty="0">
                <a:solidFill>
                  <a:srgbClr val="E8BF6A"/>
                </a:solidFill>
                <a:latin typeface="Lucida Console" panose="020B0609040504020204" pitchFamily="49" charset="0"/>
              </a:rPr>
              <a:t>&gt;</a:t>
            </a:r>
            <a:r>
              <a:rPr lang="en-US" altLang="zh-CN" sz="1200" dirty="0" err="1">
                <a:latin typeface="Lucida Console" panose="020B0609040504020204" pitchFamily="49" charset="0"/>
              </a:rPr>
              <a:t>hadoop-hdfs</a:t>
            </a:r>
            <a:r>
              <a:rPr lang="en-US" altLang="zh-CN" sz="1200" dirty="0">
                <a:solidFill>
                  <a:srgbClr val="E8BF6A"/>
                </a:solidFill>
                <a:latin typeface="Lucida Console" panose="020B0609040504020204" pitchFamily="49" charset="0"/>
              </a:rPr>
              <a:t>&lt;/</a:t>
            </a:r>
            <a:r>
              <a:rPr lang="en-US" altLang="zh-CN" sz="1200" dirty="0" err="1">
                <a:solidFill>
                  <a:srgbClr val="E8BF6A"/>
                </a:solidFill>
                <a:latin typeface="Lucida Console" panose="020B0609040504020204" pitchFamily="49" charset="0"/>
              </a:rPr>
              <a:t>artifactId</a:t>
            </a:r>
            <a:r>
              <a:rPr lang="en-US" altLang="zh-CN" sz="1200" dirty="0">
                <a:solidFill>
                  <a:srgbClr val="E8BF6A"/>
                </a:solidFill>
                <a:latin typeface="Lucida Console" panose="020B0609040504020204" pitchFamily="49" charset="0"/>
              </a:rPr>
              <a:t>&gt;</a:t>
            </a:r>
            <a:br>
              <a:rPr lang="en-US" altLang="zh-CN" sz="1200" dirty="0">
                <a:solidFill>
                  <a:srgbClr val="E8BF6A"/>
                </a:solidFill>
                <a:latin typeface="Lucida Console" panose="020B0609040504020204" pitchFamily="49" charset="0"/>
              </a:rPr>
            </a:br>
            <a:r>
              <a:rPr lang="en-US" altLang="zh-CN" sz="1200" dirty="0">
                <a:solidFill>
                  <a:srgbClr val="E8BF6A"/>
                </a:solidFill>
                <a:latin typeface="Lucida Console" panose="020B0609040504020204" pitchFamily="49" charset="0"/>
              </a:rPr>
              <a:t>    &lt;version&gt;</a:t>
            </a:r>
            <a:r>
              <a:rPr lang="en-US" altLang="zh-CN" sz="1200" dirty="0">
                <a:latin typeface="Lucida Console" panose="020B0609040504020204" pitchFamily="49" charset="0"/>
              </a:rPr>
              <a:t>3.2.1</a:t>
            </a:r>
            <a:r>
              <a:rPr lang="en-US" altLang="zh-CN" sz="1200" dirty="0">
                <a:solidFill>
                  <a:srgbClr val="E8BF6A"/>
                </a:solidFill>
                <a:latin typeface="Lucida Console" panose="020B0609040504020204" pitchFamily="49" charset="0"/>
              </a:rPr>
              <a:t>&lt;/version&gt;</a:t>
            </a:r>
            <a:br>
              <a:rPr lang="en-US" altLang="zh-CN" sz="1200" dirty="0">
                <a:solidFill>
                  <a:srgbClr val="E8BF6A"/>
                </a:solidFill>
                <a:latin typeface="Lucida Console" panose="020B0609040504020204" pitchFamily="49" charset="0"/>
              </a:rPr>
            </a:br>
            <a:r>
              <a:rPr lang="en-US" altLang="zh-CN" sz="1200" dirty="0">
                <a:solidFill>
                  <a:srgbClr val="E8BF6A"/>
                </a:solidFill>
                <a:latin typeface="Lucida Console" panose="020B0609040504020204" pitchFamily="49" charset="0"/>
              </a:rPr>
              <a:t>&lt;/dependency&gt;</a:t>
            </a:r>
            <a:br>
              <a:rPr lang="en-US" altLang="zh-CN" sz="1200" dirty="0">
                <a:solidFill>
                  <a:srgbClr val="E8BF6A"/>
                </a:solidFill>
                <a:latin typeface="Lucida Console" panose="020B0609040504020204" pitchFamily="49" charset="0"/>
              </a:rPr>
            </a:br>
            <a:r>
              <a:rPr lang="en-US" altLang="zh-CN" sz="1200" dirty="0">
                <a:solidFill>
                  <a:srgbClr val="E8BF6A"/>
                </a:solidFill>
                <a:latin typeface="Lucida Console" panose="020B0609040504020204" pitchFamily="49" charset="0"/>
              </a:rPr>
              <a:t>&lt;dependency&gt;</a:t>
            </a:r>
            <a:br>
              <a:rPr lang="en-US" altLang="zh-CN" sz="1200" dirty="0">
                <a:solidFill>
                  <a:srgbClr val="E8BF6A"/>
                </a:solidFill>
                <a:latin typeface="Lucida Console" panose="020B0609040504020204" pitchFamily="49" charset="0"/>
              </a:rPr>
            </a:br>
            <a:r>
              <a:rPr lang="en-US" altLang="zh-CN" sz="1200" dirty="0">
                <a:solidFill>
                  <a:srgbClr val="E8BF6A"/>
                </a:solidFill>
                <a:latin typeface="Lucida Console" panose="020B0609040504020204" pitchFamily="49" charset="0"/>
              </a:rPr>
              <a:t>    &lt;</a:t>
            </a:r>
            <a:r>
              <a:rPr lang="en-US" altLang="zh-CN" sz="1200" dirty="0" err="1">
                <a:solidFill>
                  <a:srgbClr val="E8BF6A"/>
                </a:solidFill>
                <a:latin typeface="Lucida Console" panose="020B0609040504020204" pitchFamily="49" charset="0"/>
              </a:rPr>
              <a:t>groupId</a:t>
            </a:r>
            <a:r>
              <a:rPr lang="en-US" altLang="zh-CN" sz="1200" dirty="0">
                <a:solidFill>
                  <a:srgbClr val="E8BF6A"/>
                </a:solidFill>
                <a:latin typeface="Lucida Console" panose="020B0609040504020204" pitchFamily="49" charset="0"/>
              </a:rPr>
              <a:t>&gt;</a:t>
            </a:r>
            <a:r>
              <a:rPr lang="en-US" altLang="zh-CN" sz="1200" dirty="0" err="1">
                <a:latin typeface="Lucida Console" panose="020B0609040504020204" pitchFamily="49" charset="0"/>
              </a:rPr>
              <a:t>org.apache.hadoop</a:t>
            </a:r>
            <a:r>
              <a:rPr lang="en-US" altLang="zh-CN" sz="1200" dirty="0">
                <a:solidFill>
                  <a:srgbClr val="E8BF6A"/>
                </a:solidFill>
                <a:latin typeface="Lucida Console" panose="020B0609040504020204" pitchFamily="49" charset="0"/>
              </a:rPr>
              <a:t>&lt;/</a:t>
            </a:r>
            <a:r>
              <a:rPr lang="en-US" altLang="zh-CN" sz="1200" dirty="0" err="1">
                <a:solidFill>
                  <a:srgbClr val="E8BF6A"/>
                </a:solidFill>
                <a:latin typeface="Lucida Console" panose="020B0609040504020204" pitchFamily="49" charset="0"/>
              </a:rPr>
              <a:t>groupId</a:t>
            </a:r>
            <a:r>
              <a:rPr lang="en-US" altLang="zh-CN" sz="1200" dirty="0">
                <a:solidFill>
                  <a:srgbClr val="E8BF6A"/>
                </a:solidFill>
                <a:latin typeface="Lucida Console" panose="020B0609040504020204" pitchFamily="49" charset="0"/>
              </a:rPr>
              <a:t>&gt;</a:t>
            </a:r>
            <a:br>
              <a:rPr lang="en-US" altLang="zh-CN" sz="1200" dirty="0">
                <a:solidFill>
                  <a:srgbClr val="E8BF6A"/>
                </a:solidFill>
                <a:latin typeface="Lucida Console" panose="020B0609040504020204" pitchFamily="49" charset="0"/>
              </a:rPr>
            </a:br>
            <a:r>
              <a:rPr lang="en-US" altLang="zh-CN" sz="1200" dirty="0">
                <a:solidFill>
                  <a:srgbClr val="E8BF6A"/>
                </a:solidFill>
                <a:latin typeface="Lucida Console" panose="020B0609040504020204" pitchFamily="49" charset="0"/>
              </a:rPr>
              <a:t>    &lt;</a:t>
            </a:r>
            <a:r>
              <a:rPr lang="en-US" altLang="zh-CN" sz="1200" dirty="0" err="1">
                <a:solidFill>
                  <a:srgbClr val="E8BF6A"/>
                </a:solidFill>
                <a:latin typeface="Lucida Console" panose="020B0609040504020204" pitchFamily="49" charset="0"/>
              </a:rPr>
              <a:t>artifactId</a:t>
            </a:r>
            <a:r>
              <a:rPr lang="en-US" altLang="zh-CN" sz="1200" dirty="0">
                <a:solidFill>
                  <a:srgbClr val="E8BF6A"/>
                </a:solidFill>
                <a:latin typeface="Lucida Console" panose="020B0609040504020204" pitchFamily="49" charset="0"/>
              </a:rPr>
              <a:t>&gt;</a:t>
            </a:r>
            <a:r>
              <a:rPr lang="en-US" altLang="zh-CN" sz="1200" dirty="0" err="1">
                <a:latin typeface="Lucida Console" panose="020B0609040504020204" pitchFamily="49" charset="0"/>
              </a:rPr>
              <a:t>hadoop</a:t>
            </a:r>
            <a:r>
              <a:rPr lang="en-US" altLang="zh-CN" sz="1200" dirty="0">
                <a:latin typeface="Lucida Console" panose="020B0609040504020204" pitchFamily="49" charset="0"/>
              </a:rPr>
              <a:t>-</a:t>
            </a:r>
            <a:r>
              <a:rPr lang="en-US" altLang="zh-CN" sz="1200" dirty="0" err="1">
                <a:latin typeface="Lucida Console" panose="020B0609040504020204" pitchFamily="49" charset="0"/>
              </a:rPr>
              <a:t>hdfs</a:t>
            </a:r>
            <a:r>
              <a:rPr lang="en-US" altLang="zh-CN" sz="1200" dirty="0">
                <a:latin typeface="Lucida Console" panose="020B0609040504020204" pitchFamily="49" charset="0"/>
              </a:rPr>
              <a:t>-client</a:t>
            </a:r>
            <a:r>
              <a:rPr lang="en-US" altLang="zh-CN" sz="1200" dirty="0">
                <a:solidFill>
                  <a:srgbClr val="E8BF6A"/>
                </a:solidFill>
                <a:latin typeface="Lucida Console" panose="020B0609040504020204" pitchFamily="49" charset="0"/>
              </a:rPr>
              <a:t>&lt;/</a:t>
            </a:r>
            <a:r>
              <a:rPr lang="en-US" altLang="zh-CN" sz="1200" dirty="0" err="1">
                <a:solidFill>
                  <a:srgbClr val="E8BF6A"/>
                </a:solidFill>
                <a:latin typeface="Lucida Console" panose="020B0609040504020204" pitchFamily="49" charset="0"/>
              </a:rPr>
              <a:t>artifactId</a:t>
            </a:r>
            <a:r>
              <a:rPr lang="en-US" altLang="zh-CN" sz="1200" dirty="0">
                <a:solidFill>
                  <a:srgbClr val="E8BF6A"/>
                </a:solidFill>
                <a:latin typeface="Lucida Console" panose="020B0609040504020204" pitchFamily="49" charset="0"/>
              </a:rPr>
              <a:t>&gt;</a:t>
            </a:r>
            <a:br>
              <a:rPr lang="en-US" altLang="zh-CN" sz="1200" dirty="0">
                <a:solidFill>
                  <a:srgbClr val="E8BF6A"/>
                </a:solidFill>
                <a:latin typeface="Lucida Console" panose="020B0609040504020204" pitchFamily="49" charset="0"/>
              </a:rPr>
            </a:br>
            <a:r>
              <a:rPr lang="en-US" altLang="zh-CN" sz="1200" dirty="0">
                <a:solidFill>
                  <a:srgbClr val="E8BF6A"/>
                </a:solidFill>
                <a:latin typeface="Lucida Console" panose="020B0609040504020204" pitchFamily="49" charset="0"/>
              </a:rPr>
              <a:t>    &lt;version&gt;</a:t>
            </a:r>
            <a:r>
              <a:rPr lang="en-US" altLang="zh-CN" sz="1200" dirty="0">
                <a:latin typeface="Lucida Console" panose="020B0609040504020204" pitchFamily="49" charset="0"/>
              </a:rPr>
              <a:t>3.2.1</a:t>
            </a:r>
            <a:r>
              <a:rPr lang="en-US" altLang="zh-CN" sz="1200" dirty="0">
                <a:solidFill>
                  <a:srgbClr val="E8BF6A"/>
                </a:solidFill>
                <a:latin typeface="Lucida Console" panose="020B0609040504020204" pitchFamily="49" charset="0"/>
              </a:rPr>
              <a:t>&lt;/version&gt;</a:t>
            </a:r>
            <a:br>
              <a:rPr lang="en-US" altLang="zh-CN" sz="1200" dirty="0">
                <a:solidFill>
                  <a:srgbClr val="E8BF6A"/>
                </a:solidFill>
                <a:latin typeface="Lucida Console" panose="020B0609040504020204" pitchFamily="49" charset="0"/>
              </a:rPr>
            </a:br>
            <a:r>
              <a:rPr lang="en-US" altLang="zh-CN" sz="1200" dirty="0">
                <a:solidFill>
                  <a:srgbClr val="E8BF6A"/>
                </a:solidFill>
                <a:latin typeface="Lucida Console" panose="020B0609040504020204" pitchFamily="49" charset="0"/>
              </a:rPr>
              <a:t>    &lt;scope&gt;</a:t>
            </a:r>
            <a:r>
              <a:rPr lang="en-US" altLang="zh-CN" sz="1200" dirty="0">
                <a:latin typeface="Lucida Console" panose="020B0609040504020204" pitchFamily="49" charset="0"/>
              </a:rPr>
              <a:t>provided</a:t>
            </a:r>
            <a:r>
              <a:rPr lang="en-US" altLang="zh-CN" sz="1200" dirty="0">
                <a:solidFill>
                  <a:srgbClr val="E8BF6A"/>
                </a:solidFill>
                <a:latin typeface="Lucida Console" panose="020B0609040504020204" pitchFamily="49" charset="0"/>
              </a:rPr>
              <a:t>&lt;/scope&gt;</a:t>
            </a:r>
            <a:br>
              <a:rPr lang="en-US" altLang="zh-CN" sz="1200" dirty="0">
                <a:solidFill>
                  <a:srgbClr val="E8BF6A"/>
                </a:solidFill>
                <a:latin typeface="Lucida Console" panose="020B0609040504020204" pitchFamily="49" charset="0"/>
              </a:rPr>
            </a:br>
            <a:r>
              <a:rPr lang="en-US" altLang="zh-CN" sz="1200" dirty="0">
                <a:solidFill>
                  <a:srgbClr val="E8BF6A"/>
                </a:solidFill>
                <a:latin typeface="Lucida Console" panose="020B0609040504020204" pitchFamily="49" charset="0"/>
              </a:rPr>
              <a:t>&lt;/dependency&gt;</a:t>
            </a:r>
            <a:br>
              <a:rPr lang="en-US" altLang="zh-CN" sz="1200" dirty="0">
                <a:solidFill>
                  <a:srgbClr val="E8BF6A"/>
                </a:solidFill>
                <a:latin typeface="Lucida Console" panose="020B0609040504020204" pitchFamily="49" charset="0"/>
              </a:rPr>
            </a:br>
            <a:endParaRPr lang="zh-CN" altLang="en-US" sz="1200" dirty="0">
              <a:latin typeface="Lucida Console" panose="020B0609040504020204" pitchFamily="49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DB5ED59-422A-4A4C-98EB-C292536DE51F}"/>
              </a:ext>
            </a:extLst>
          </p:cNvPr>
          <p:cNvSpPr/>
          <p:nvPr/>
        </p:nvSpPr>
        <p:spPr>
          <a:xfrm>
            <a:off x="4842030" y="1255408"/>
            <a:ext cx="3373199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rgbClr val="E8BF6A"/>
                </a:solidFill>
                <a:latin typeface="Lucida Console" panose="020B0609040504020204" pitchFamily="49" charset="0"/>
              </a:rPr>
              <a:t>&lt;dependency&gt;</a:t>
            </a:r>
            <a:br>
              <a:rPr lang="en-US" altLang="zh-CN" sz="1200" dirty="0">
                <a:solidFill>
                  <a:srgbClr val="E8BF6A"/>
                </a:solidFill>
                <a:latin typeface="Lucida Console" panose="020B0609040504020204" pitchFamily="49" charset="0"/>
              </a:rPr>
            </a:br>
            <a:r>
              <a:rPr lang="en-US" altLang="zh-CN" sz="1200" dirty="0">
                <a:solidFill>
                  <a:srgbClr val="E8BF6A"/>
                </a:solidFill>
                <a:latin typeface="Lucida Console" panose="020B0609040504020204" pitchFamily="49" charset="0"/>
              </a:rPr>
              <a:t>    &lt;</a:t>
            </a:r>
            <a:r>
              <a:rPr lang="en-US" altLang="zh-CN" sz="1200" dirty="0" err="1">
                <a:solidFill>
                  <a:srgbClr val="E8BF6A"/>
                </a:solidFill>
                <a:latin typeface="Lucida Console" panose="020B0609040504020204" pitchFamily="49" charset="0"/>
              </a:rPr>
              <a:t>groupId</a:t>
            </a:r>
            <a:r>
              <a:rPr lang="en-US" altLang="zh-CN" sz="1200" dirty="0">
                <a:solidFill>
                  <a:srgbClr val="E8BF6A"/>
                </a:solidFill>
                <a:latin typeface="Lucida Console" panose="020B0609040504020204" pitchFamily="49" charset="0"/>
              </a:rPr>
              <a:t>&gt;</a:t>
            </a:r>
            <a:r>
              <a:rPr lang="en-US" altLang="zh-CN" sz="1200" dirty="0" err="1">
                <a:latin typeface="Lucida Console" panose="020B0609040504020204" pitchFamily="49" charset="0"/>
              </a:rPr>
              <a:t>junit</a:t>
            </a:r>
            <a:r>
              <a:rPr lang="en-US" altLang="zh-CN" sz="1200" dirty="0">
                <a:solidFill>
                  <a:srgbClr val="E8BF6A"/>
                </a:solidFill>
                <a:latin typeface="Lucida Console" panose="020B0609040504020204" pitchFamily="49" charset="0"/>
              </a:rPr>
              <a:t>&lt;/</a:t>
            </a:r>
            <a:r>
              <a:rPr lang="en-US" altLang="zh-CN" sz="1200" dirty="0" err="1">
                <a:solidFill>
                  <a:srgbClr val="E8BF6A"/>
                </a:solidFill>
                <a:latin typeface="Lucida Console" panose="020B0609040504020204" pitchFamily="49" charset="0"/>
              </a:rPr>
              <a:t>groupId</a:t>
            </a:r>
            <a:r>
              <a:rPr lang="en-US" altLang="zh-CN" sz="1200" dirty="0">
                <a:solidFill>
                  <a:srgbClr val="E8BF6A"/>
                </a:solidFill>
                <a:latin typeface="Lucida Console" panose="020B0609040504020204" pitchFamily="49" charset="0"/>
              </a:rPr>
              <a:t>&gt;</a:t>
            </a:r>
            <a:br>
              <a:rPr lang="en-US" altLang="zh-CN" sz="1200" dirty="0">
                <a:solidFill>
                  <a:srgbClr val="E8BF6A"/>
                </a:solidFill>
                <a:latin typeface="Lucida Console" panose="020B0609040504020204" pitchFamily="49" charset="0"/>
              </a:rPr>
            </a:br>
            <a:r>
              <a:rPr lang="en-US" altLang="zh-CN" sz="1200" dirty="0">
                <a:solidFill>
                  <a:srgbClr val="E8BF6A"/>
                </a:solidFill>
                <a:latin typeface="Lucida Console" panose="020B0609040504020204" pitchFamily="49" charset="0"/>
              </a:rPr>
              <a:t>    &lt;</a:t>
            </a:r>
            <a:r>
              <a:rPr lang="en-US" altLang="zh-CN" sz="1200" dirty="0" err="1">
                <a:solidFill>
                  <a:srgbClr val="E8BF6A"/>
                </a:solidFill>
                <a:latin typeface="Lucida Console" panose="020B0609040504020204" pitchFamily="49" charset="0"/>
              </a:rPr>
              <a:t>artifactId</a:t>
            </a:r>
            <a:r>
              <a:rPr lang="en-US" altLang="zh-CN" sz="1200" dirty="0">
                <a:solidFill>
                  <a:srgbClr val="E8BF6A"/>
                </a:solidFill>
                <a:latin typeface="Lucida Console" panose="020B0609040504020204" pitchFamily="49" charset="0"/>
              </a:rPr>
              <a:t>&gt;</a:t>
            </a:r>
            <a:r>
              <a:rPr lang="en-US" altLang="zh-CN" sz="1200" dirty="0" err="1">
                <a:latin typeface="Lucida Console" panose="020B0609040504020204" pitchFamily="49" charset="0"/>
              </a:rPr>
              <a:t>junit</a:t>
            </a:r>
            <a:r>
              <a:rPr lang="en-US" altLang="zh-CN" sz="1200" dirty="0">
                <a:solidFill>
                  <a:srgbClr val="E8BF6A"/>
                </a:solidFill>
                <a:latin typeface="Lucida Console" panose="020B0609040504020204" pitchFamily="49" charset="0"/>
              </a:rPr>
              <a:t>&lt;/</a:t>
            </a:r>
            <a:r>
              <a:rPr lang="en-US" altLang="zh-CN" sz="1200" dirty="0" err="1">
                <a:solidFill>
                  <a:srgbClr val="E8BF6A"/>
                </a:solidFill>
                <a:latin typeface="Lucida Console" panose="020B0609040504020204" pitchFamily="49" charset="0"/>
              </a:rPr>
              <a:t>artifactId</a:t>
            </a:r>
            <a:r>
              <a:rPr lang="en-US" altLang="zh-CN" sz="1200" dirty="0">
                <a:solidFill>
                  <a:srgbClr val="E8BF6A"/>
                </a:solidFill>
                <a:latin typeface="Lucida Console" panose="020B0609040504020204" pitchFamily="49" charset="0"/>
              </a:rPr>
              <a:t>&gt;</a:t>
            </a:r>
            <a:br>
              <a:rPr lang="en-US" altLang="zh-CN" sz="1200" dirty="0">
                <a:solidFill>
                  <a:srgbClr val="E8BF6A"/>
                </a:solidFill>
                <a:latin typeface="Lucida Console" panose="020B0609040504020204" pitchFamily="49" charset="0"/>
              </a:rPr>
            </a:br>
            <a:r>
              <a:rPr lang="en-US" altLang="zh-CN" sz="1200" dirty="0">
                <a:solidFill>
                  <a:srgbClr val="E8BF6A"/>
                </a:solidFill>
                <a:latin typeface="Lucida Console" panose="020B0609040504020204" pitchFamily="49" charset="0"/>
              </a:rPr>
              <a:t>    &lt;version&gt;</a:t>
            </a:r>
            <a:r>
              <a:rPr lang="en-US" altLang="zh-CN" sz="1200" dirty="0">
                <a:latin typeface="Lucida Console" panose="020B0609040504020204" pitchFamily="49" charset="0"/>
              </a:rPr>
              <a:t>4.13</a:t>
            </a:r>
            <a:r>
              <a:rPr lang="en-US" altLang="zh-CN" sz="1200" dirty="0">
                <a:solidFill>
                  <a:srgbClr val="E8BF6A"/>
                </a:solidFill>
                <a:latin typeface="Lucida Console" panose="020B0609040504020204" pitchFamily="49" charset="0"/>
              </a:rPr>
              <a:t>&lt;/version&gt;</a:t>
            </a:r>
            <a:br>
              <a:rPr lang="en-US" altLang="zh-CN" sz="1200" dirty="0">
                <a:solidFill>
                  <a:srgbClr val="E8BF6A"/>
                </a:solidFill>
                <a:latin typeface="Lucida Console" panose="020B0609040504020204" pitchFamily="49" charset="0"/>
              </a:rPr>
            </a:br>
            <a:r>
              <a:rPr lang="en-US" altLang="zh-CN" sz="1200" dirty="0">
                <a:solidFill>
                  <a:srgbClr val="E8BF6A"/>
                </a:solidFill>
                <a:latin typeface="Lucida Console" panose="020B0609040504020204" pitchFamily="49" charset="0"/>
              </a:rPr>
              <a:t>    &lt;scope&gt;</a:t>
            </a:r>
            <a:r>
              <a:rPr lang="en-US" altLang="zh-CN" sz="1200" dirty="0">
                <a:latin typeface="Lucida Console" panose="020B0609040504020204" pitchFamily="49" charset="0"/>
              </a:rPr>
              <a:t>test</a:t>
            </a:r>
            <a:r>
              <a:rPr lang="en-US" altLang="zh-CN" sz="1200" dirty="0">
                <a:solidFill>
                  <a:srgbClr val="E8BF6A"/>
                </a:solidFill>
                <a:latin typeface="Lucida Console" panose="020B0609040504020204" pitchFamily="49" charset="0"/>
              </a:rPr>
              <a:t>&lt;/scope&gt;</a:t>
            </a:r>
            <a:br>
              <a:rPr lang="en-US" altLang="zh-CN" sz="1200" dirty="0">
                <a:solidFill>
                  <a:srgbClr val="E8BF6A"/>
                </a:solidFill>
                <a:latin typeface="Lucida Console" panose="020B0609040504020204" pitchFamily="49" charset="0"/>
              </a:rPr>
            </a:br>
            <a:r>
              <a:rPr lang="en-US" altLang="zh-CN" sz="1200" dirty="0">
                <a:solidFill>
                  <a:srgbClr val="E8BF6A"/>
                </a:solidFill>
                <a:latin typeface="Lucida Console" panose="020B0609040504020204" pitchFamily="49" charset="0"/>
              </a:rPr>
              <a:t>&lt;/dependency&gt;</a:t>
            </a:r>
            <a:br>
              <a:rPr lang="en-US" altLang="zh-CN" sz="1200" dirty="0">
                <a:solidFill>
                  <a:srgbClr val="E8BF6A"/>
                </a:solidFill>
                <a:latin typeface="Lucida Console" panose="020B0609040504020204" pitchFamily="49" charset="0"/>
              </a:rPr>
            </a:br>
            <a:r>
              <a:rPr lang="en-US" altLang="zh-CN" sz="1200" dirty="0">
                <a:solidFill>
                  <a:srgbClr val="E8BF6A"/>
                </a:solidFill>
                <a:latin typeface="Lucida Console" panose="020B0609040504020204" pitchFamily="49" charset="0"/>
              </a:rPr>
              <a:t>&lt;dependency&gt;</a:t>
            </a:r>
            <a:br>
              <a:rPr lang="en-US" altLang="zh-CN" sz="1200" dirty="0">
                <a:solidFill>
                  <a:srgbClr val="E8BF6A"/>
                </a:solidFill>
                <a:latin typeface="Lucida Console" panose="020B0609040504020204" pitchFamily="49" charset="0"/>
              </a:rPr>
            </a:br>
            <a:r>
              <a:rPr lang="en-US" altLang="zh-CN" sz="1200" dirty="0">
                <a:solidFill>
                  <a:srgbClr val="E8BF6A"/>
                </a:solidFill>
                <a:latin typeface="Lucida Console" panose="020B0609040504020204" pitchFamily="49" charset="0"/>
              </a:rPr>
              <a:t>    &lt;</a:t>
            </a:r>
            <a:r>
              <a:rPr lang="en-US" altLang="zh-CN" sz="1200" dirty="0" err="1">
                <a:solidFill>
                  <a:srgbClr val="E8BF6A"/>
                </a:solidFill>
                <a:latin typeface="Lucida Console" panose="020B0609040504020204" pitchFamily="49" charset="0"/>
              </a:rPr>
              <a:t>groupId</a:t>
            </a:r>
            <a:r>
              <a:rPr lang="en-US" altLang="zh-CN" sz="1200" dirty="0">
                <a:solidFill>
                  <a:srgbClr val="E8BF6A"/>
                </a:solidFill>
                <a:latin typeface="Lucida Console" panose="020B0609040504020204" pitchFamily="49" charset="0"/>
              </a:rPr>
              <a:t>&gt;</a:t>
            </a:r>
            <a:r>
              <a:rPr lang="en-US" altLang="zh-CN" sz="1200" dirty="0" err="1">
                <a:latin typeface="Lucida Console" panose="020B0609040504020204" pitchFamily="49" charset="0"/>
              </a:rPr>
              <a:t>junit</a:t>
            </a:r>
            <a:r>
              <a:rPr lang="en-US" altLang="zh-CN" sz="1200" dirty="0">
                <a:solidFill>
                  <a:srgbClr val="E8BF6A"/>
                </a:solidFill>
                <a:latin typeface="Lucida Console" panose="020B0609040504020204" pitchFamily="49" charset="0"/>
              </a:rPr>
              <a:t>&lt;/</a:t>
            </a:r>
            <a:r>
              <a:rPr lang="en-US" altLang="zh-CN" sz="1200" dirty="0" err="1">
                <a:solidFill>
                  <a:srgbClr val="E8BF6A"/>
                </a:solidFill>
                <a:latin typeface="Lucida Console" panose="020B0609040504020204" pitchFamily="49" charset="0"/>
              </a:rPr>
              <a:t>groupId</a:t>
            </a:r>
            <a:r>
              <a:rPr lang="en-US" altLang="zh-CN" sz="1200" dirty="0">
                <a:solidFill>
                  <a:srgbClr val="E8BF6A"/>
                </a:solidFill>
                <a:latin typeface="Lucida Console" panose="020B0609040504020204" pitchFamily="49" charset="0"/>
              </a:rPr>
              <a:t>&gt;</a:t>
            </a:r>
            <a:br>
              <a:rPr lang="en-US" altLang="zh-CN" sz="1200" dirty="0">
                <a:solidFill>
                  <a:srgbClr val="E8BF6A"/>
                </a:solidFill>
                <a:latin typeface="Lucida Console" panose="020B0609040504020204" pitchFamily="49" charset="0"/>
              </a:rPr>
            </a:br>
            <a:r>
              <a:rPr lang="en-US" altLang="zh-CN" sz="1200" dirty="0">
                <a:solidFill>
                  <a:srgbClr val="E8BF6A"/>
                </a:solidFill>
                <a:latin typeface="Lucida Console" panose="020B0609040504020204" pitchFamily="49" charset="0"/>
              </a:rPr>
              <a:t>    &lt;</a:t>
            </a:r>
            <a:r>
              <a:rPr lang="en-US" altLang="zh-CN" sz="1200" dirty="0" err="1">
                <a:solidFill>
                  <a:srgbClr val="E8BF6A"/>
                </a:solidFill>
                <a:latin typeface="Lucida Console" panose="020B0609040504020204" pitchFamily="49" charset="0"/>
              </a:rPr>
              <a:t>artifactId</a:t>
            </a:r>
            <a:r>
              <a:rPr lang="en-US" altLang="zh-CN" sz="1200" dirty="0">
                <a:solidFill>
                  <a:srgbClr val="E8BF6A"/>
                </a:solidFill>
                <a:latin typeface="Lucida Console" panose="020B0609040504020204" pitchFamily="49" charset="0"/>
              </a:rPr>
              <a:t>&gt;</a:t>
            </a:r>
            <a:r>
              <a:rPr lang="en-US" altLang="zh-CN" sz="1200" dirty="0" err="1">
                <a:latin typeface="Lucida Console" panose="020B0609040504020204" pitchFamily="49" charset="0"/>
              </a:rPr>
              <a:t>junit</a:t>
            </a:r>
            <a:r>
              <a:rPr lang="en-US" altLang="zh-CN" sz="1200" dirty="0">
                <a:solidFill>
                  <a:srgbClr val="E8BF6A"/>
                </a:solidFill>
                <a:latin typeface="Lucida Console" panose="020B0609040504020204" pitchFamily="49" charset="0"/>
              </a:rPr>
              <a:t>&lt;/</a:t>
            </a:r>
            <a:r>
              <a:rPr lang="en-US" altLang="zh-CN" sz="1200" dirty="0" err="1">
                <a:solidFill>
                  <a:srgbClr val="E8BF6A"/>
                </a:solidFill>
                <a:latin typeface="Lucida Console" panose="020B0609040504020204" pitchFamily="49" charset="0"/>
              </a:rPr>
              <a:t>artifactId</a:t>
            </a:r>
            <a:r>
              <a:rPr lang="en-US" altLang="zh-CN" sz="1200" dirty="0">
                <a:solidFill>
                  <a:srgbClr val="E8BF6A"/>
                </a:solidFill>
                <a:latin typeface="Lucida Console" panose="020B0609040504020204" pitchFamily="49" charset="0"/>
              </a:rPr>
              <a:t>&gt;</a:t>
            </a:r>
            <a:br>
              <a:rPr lang="en-US" altLang="zh-CN" sz="1200" dirty="0">
                <a:solidFill>
                  <a:srgbClr val="E8BF6A"/>
                </a:solidFill>
                <a:latin typeface="Lucida Console" panose="020B0609040504020204" pitchFamily="49" charset="0"/>
              </a:rPr>
            </a:br>
            <a:r>
              <a:rPr lang="en-US" altLang="zh-CN" sz="1200" dirty="0">
                <a:solidFill>
                  <a:srgbClr val="E8BF6A"/>
                </a:solidFill>
                <a:latin typeface="Lucida Console" panose="020B0609040504020204" pitchFamily="49" charset="0"/>
              </a:rPr>
              <a:t>    &lt;version&gt;</a:t>
            </a:r>
            <a:r>
              <a:rPr lang="en-US" altLang="zh-CN" sz="1200" dirty="0">
                <a:latin typeface="Lucida Console" panose="020B0609040504020204" pitchFamily="49" charset="0"/>
              </a:rPr>
              <a:t>4.13</a:t>
            </a:r>
            <a:r>
              <a:rPr lang="en-US" altLang="zh-CN" sz="1200" dirty="0">
                <a:solidFill>
                  <a:srgbClr val="E8BF6A"/>
                </a:solidFill>
                <a:latin typeface="Lucida Console" panose="020B0609040504020204" pitchFamily="49" charset="0"/>
              </a:rPr>
              <a:t>&lt;/version&gt;</a:t>
            </a:r>
            <a:br>
              <a:rPr lang="en-US" altLang="zh-CN" sz="1200" dirty="0">
                <a:solidFill>
                  <a:srgbClr val="E8BF6A"/>
                </a:solidFill>
                <a:latin typeface="Lucida Console" panose="020B0609040504020204" pitchFamily="49" charset="0"/>
              </a:rPr>
            </a:br>
            <a:r>
              <a:rPr lang="en-US" altLang="zh-CN" sz="1200" dirty="0">
                <a:solidFill>
                  <a:srgbClr val="E8BF6A"/>
                </a:solidFill>
                <a:latin typeface="Lucida Console" panose="020B0609040504020204" pitchFamily="49" charset="0"/>
              </a:rPr>
              <a:t>    &lt;scope&gt;</a:t>
            </a:r>
            <a:r>
              <a:rPr lang="en-US" altLang="zh-CN" sz="1200" dirty="0">
                <a:latin typeface="Lucida Console" panose="020B0609040504020204" pitchFamily="49" charset="0"/>
              </a:rPr>
              <a:t>compile</a:t>
            </a:r>
            <a:r>
              <a:rPr lang="en-US" altLang="zh-CN" sz="1200" dirty="0">
                <a:solidFill>
                  <a:srgbClr val="E8BF6A"/>
                </a:solidFill>
                <a:latin typeface="Lucida Console" panose="020B0609040504020204" pitchFamily="49" charset="0"/>
              </a:rPr>
              <a:t>&lt;/scope&gt;</a:t>
            </a:r>
            <a:br>
              <a:rPr lang="en-US" altLang="zh-CN" sz="1200" dirty="0">
                <a:solidFill>
                  <a:srgbClr val="E8BF6A"/>
                </a:solidFill>
                <a:latin typeface="Lucida Console" panose="020B0609040504020204" pitchFamily="49" charset="0"/>
              </a:rPr>
            </a:br>
            <a:r>
              <a:rPr lang="en-US" altLang="zh-CN" sz="1200" dirty="0">
                <a:solidFill>
                  <a:srgbClr val="E8BF6A"/>
                </a:solidFill>
                <a:latin typeface="Lucida Console" panose="020B0609040504020204" pitchFamily="49" charset="0"/>
              </a:rPr>
              <a:t>&lt;/dependency&gt;</a:t>
            </a:r>
            <a:endParaRPr lang="zh-CN" altLang="en-US" sz="1200" dirty="0"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2827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C5E670-1236-DC4D-A2F2-ADECEFACAF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Samples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EDC1212-9A24-114D-B78B-85EBC6849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18ED7-1FAF-4BEC-A906-EB6564C334EB}" type="slidenum">
              <a:rPr lang="zh-CN" altLang="en-US" smtClean="0"/>
              <a:pPr/>
              <a:t>53</a:t>
            </a:fld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DD331EF-67E6-2647-8A7C-B2581A4967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1336" y="675347"/>
            <a:ext cx="6381328" cy="4447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071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References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HDFS Architecture</a:t>
            </a:r>
          </a:p>
          <a:p>
            <a:pPr lvl="1"/>
            <a:r>
              <a:rPr lang="en-US" altLang="zh-CN" dirty="0">
                <a:hlinkClick r:id="rId2"/>
              </a:rPr>
              <a:t>https://hadoop.apache.org/docs/stable/hadoop-project-dist/hadoop-hdfs/HdfsDesign.html</a:t>
            </a:r>
            <a:r>
              <a:rPr lang="zh-CN" altLang="en-US" dirty="0"/>
              <a:t> </a:t>
            </a:r>
            <a:r>
              <a:rPr lang="en-US" altLang="zh-CN" dirty="0"/>
              <a:t> </a:t>
            </a:r>
          </a:p>
          <a:p>
            <a:r>
              <a:rPr lang="en-US" altLang="zh-CN" dirty="0"/>
              <a:t>Hadoop: The Definitive Guide</a:t>
            </a:r>
          </a:p>
          <a:p>
            <a:pPr lvl="1"/>
            <a:r>
              <a:rPr lang="en-US" altLang="zh-CN" dirty="0"/>
              <a:t>By Tom White</a:t>
            </a:r>
          </a:p>
          <a:p>
            <a:pPr lvl="1"/>
            <a:r>
              <a:rPr lang="en-US" altLang="zh-CN" dirty="0"/>
              <a:t>O’Reilly Publishing</a:t>
            </a:r>
          </a:p>
          <a:p>
            <a:r>
              <a:rPr lang="en-US" altLang="zh-CN" dirty="0"/>
              <a:t>Hadoop</a:t>
            </a:r>
            <a:r>
              <a:rPr lang="zh-CN" altLang="en-US" dirty="0"/>
              <a:t>入门</a:t>
            </a:r>
            <a:r>
              <a:rPr lang="en-US" altLang="zh-CN" dirty="0"/>
              <a:t>IntelliJ</a:t>
            </a:r>
            <a:r>
              <a:rPr lang="zh-CN" altLang="en-US" dirty="0"/>
              <a:t>编写</a:t>
            </a:r>
            <a:r>
              <a:rPr lang="en-US" altLang="zh-CN" dirty="0"/>
              <a:t>Maven</a:t>
            </a:r>
            <a:r>
              <a:rPr lang="zh-CN" altLang="en-US" dirty="0"/>
              <a:t>创建</a:t>
            </a:r>
            <a:r>
              <a:rPr lang="en-US" altLang="zh-CN" dirty="0"/>
              <a:t>HDFS</a:t>
            </a:r>
            <a:r>
              <a:rPr lang="zh-CN" altLang="en-US" dirty="0"/>
              <a:t>文件</a:t>
            </a:r>
          </a:p>
          <a:p>
            <a:pPr lvl="1"/>
            <a:r>
              <a:rPr lang="en-US" altLang="zh-CN" dirty="0">
                <a:hlinkClick r:id="rId3"/>
              </a:rPr>
              <a:t>https://blog.csdn.net/qq_39622065/article/details/86600322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en-US" altLang="zh-CN" dirty="0"/>
              <a:t>IDEA </a:t>
            </a:r>
            <a:r>
              <a:rPr lang="zh-CN" altLang="en-US" dirty="0"/>
              <a:t>创建</a:t>
            </a:r>
            <a:r>
              <a:rPr lang="en-US" altLang="zh-CN" dirty="0"/>
              <a:t>HDFS</a:t>
            </a:r>
            <a:r>
              <a:rPr lang="zh-CN" altLang="en-US" dirty="0"/>
              <a:t>项目 </a:t>
            </a:r>
            <a:r>
              <a:rPr lang="en-US" altLang="zh-CN" dirty="0"/>
              <a:t>JAVA api</a:t>
            </a:r>
            <a:endParaRPr lang="en-US" altLang="zh-CN" b="1" dirty="0"/>
          </a:p>
          <a:p>
            <a:pPr lvl="1"/>
            <a:r>
              <a:rPr lang="en-US" altLang="zh-CN" dirty="0">
                <a:hlinkClick r:id="rId4"/>
              </a:rPr>
              <a:t>https://www.cnblogs.com/chenligeng/p/9348120.html</a:t>
            </a:r>
            <a:r>
              <a:rPr lang="zh-CN" altLang="en-US" dirty="0"/>
              <a:t> 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18ED7-1FAF-4BEC-A906-EB6564C334EB}" type="slidenum">
              <a:rPr lang="zh-CN" altLang="en-US" smtClean="0"/>
              <a:pPr/>
              <a:t>54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50976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601670" y="3327834"/>
            <a:ext cx="351039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500" dirty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Thank You!</a:t>
            </a:r>
            <a:endParaRPr lang="zh-CN" altLang="en-US" sz="4500" dirty="0">
              <a:solidFill>
                <a:schemeClr val="bg1"/>
              </a:solidFill>
              <a:latin typeface="Tahoma" pitchFamily="34" charset="0"/>
              <a:cs typeface="Tahoma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4108" y="489226"/>
            <a:ext cx="1848521" cy="517586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18ED7-1FAF-4BEC-A906-EB6564C334EB}" type="slidenum">
              <a:rPr lang="zh-CN" altLang="en-US" smtClean="0"/>
              <a:pPr/>
              <a:t>55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07037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HDFS Concepts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Blocks</a:t>
            </a:r>
          </a:p>
          <a:p>
            <a:pPr lvl="1"/>
            <a:r>
              <a:rPr lang="en-US" altLang="zh-CN" dirty="0"/>
              <a:t>A disk has a block size, which is the minimum amount of data that it can read or write.</a:t>
            </a:r>
          </a:p>
          <a:p>
            <a:pPr lvl="1"/>
            <a:r>
              <a:rPr lang="en-US" altLang="zh-CN" dirty="0"/>
              <a:t>It is a much larger unit—128 MB by default.</a:t>
            </a:r>
          </a:p>
          <a:p>
            <a:pPr lvl="1"/>
            <a:endParaRPr lang="en-US" altLang="zh-CN" dirty="0"/>
          </a:p>
          <a:p>
            <a:r>
              <a:rPr lang="en-US" altLang="zh-CN" dirty="0"/>
              <a:t>HDFS has a master/slave architecture.</a:t>
            </a:r>
            <a:endParaRPr kumimoji="1" lang="zh-CN" altLang="en-US" dirty="0"/>
          </a:p>
          <a:p>
            <a:pPr lvl="1"/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>
                <a:solidFill>
                  <a:srgbClr val="FF0000"/>
                </a:solidFill>
              </a:rPr>
              <a:t>master</a:t>
            </a:r>
            <a:r>
              <a:rPr lang="en-US" altLang="zh-CN" dirty="0"/>
              <a:t> server that manages the file system namespace and regulates access to files by clients. </a:t>
            </a:r>
          </a:p>
          <a:p>
            <a:pPr lvl="1"/>
            <a:r>
              <a:rPr lang="en-US" altLang="zh-CN" dirty="0"/>
              <a:t>In addition, there are a number of </a:t>
            </a:r>
            <a:r>
              <a:rPr lang="en-US" altLang="zh-CN" dirty="0" err="1">
                <a:solidFill>
                  <a:srgbClr val="FF0000"/>
                </a:solidFill>
              </a:rPr>
              <a:t>DataNodes</a:t>
            </a:r>
            <a:r>
              <a:rPr lang="en-US" altLang="zh-CN" dirty="0"/>
              <a:t>, usually </a:t>
            </a:r>
            <a:r>
              <a:rPr lang="en-US" altLang="zh-CN" dirty="0">
                <a:solidFill>
                  <a:srgbClr val="FF0000"/>
                </a:solidFill>
              </a:rPr>
              <a:t>one per node in the cluster</a:t>
            </a:r>
            <a:r>
              <a:rPr lang="en-US" altLang="zh-CN" dirty="0"/>
              <a:t>, which manage storage attached to the nodes that they run on. </a:t>
            </a:r>
          </a:p>
          <a:p>
            <a:pPr lvl="1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18ED7-1FAF-4BEC-A906-EB6564C334EB}" type="slidenum">
              <a:rPr lang="zh-CN" altLang="en-US" smtClean="0"/>
              <a:pPr/>
              <a:t>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96617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CFCB312-FAB3-D94A-9760-E206BFC853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Namenodes</a:t>
            </a:r>
            <a:r>
              <a:rPr kumimoji="1" lang="zh-CN" altLang="en-US" dirty="0"/>
              <a:t> </a:t>
            </a:r>
            <a:r>
              <a:rPr kumimoji="1" lang="en-US" altLang="zh-CN" dirty="0"/>
              <a:t>and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Datanodes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C1B9BF5-7DF7-714E-8B3A-487174C78C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HDFS exposes a file system namespace and allows user data to be stored in files. </a:t>
            </a:r>
          </a:p>
          <a:p>
            <a:pPr lvl="1"/>
            <a:r>
              <a:rPr lang="en-US" altLang="zh-CN" dirty="0"/>
              <a:t>Internally, a file is split into </a:t>
            </a:r>
            <a:r>
              <a:rPr lang="en-US" altLang="zh-CN" dirty="0">
                <a:solidFill>
                  <a:srgbClr val="FF0000"/>
                </a:solidFill>
              </a:rPr>
              <a:t>one or more blocks </a:t>
            </a:r>
            <a:r>
              <a:rPr lang="en-US" altLang="zh-CN" dirty="0"/>
              <a:t>and these blocks are stored in a set of </a:t>
            </a:r>
            <a:r>
              <a:rPr lang="en-US" altLang="zh-CN" dirty="0" err="1"/>
              <a:t>DataNodes</a:t>
            </a:r>
            <a:r>
              <a:rPr lang="en-US" altLang="zh-CN" dirty="0"/>
              <a:t>. </a:t>
            </a:r>
          </a:p>
          <a:p>
            <a:pPr lvl="1"/>
            <a:r>
              <a:rPr lang="en-US" altLang="zh-CN" dirty="0"/>
              <a:t>The </a:t>
            </a:r>
            <a:r>
              <a:rPr lang="en-US" altLang="zh-CN" dirty="0" err="1"/>
              <a:t>NameNode</a:t>
            </a:r>
            <a:r>
              <a:rPr lang="en-US" altLang="zh-CN" dirty="0"/>
              <a:t> executes file system namespace operations like </a:t>
            </a:r>
            <a:r>
              <a:rPr lang="en-US" altLang="zh-CN" dirty="0">
                <a:solidFill>
                  <a:srgbClr val="FF0000"/>
                </a:solidFill>
              </a:rPr>
              <a:t>opening</a:t>
            </a:r>
            <a:r>
              <a:rPr lang="en-US" altLang="zh-CN" dirty="0"/>
              <a:t>, </a:t>
            </a:r>
            <a:r>
              <a:rPr lang="en-US" altLang="zh-CN" dirty="0">
                <a:solidFill>
                  <a:srgbClr val="FF0000"/>
                </a:solidFill>
              </a:rPr>
              <a:t>closing</a:t>
            </a:r>
            <a:r>
              <a:rPr lang="en-US" altLang="zh-CN" dirty="0"/>
              <a:t>, and </a:t>
            </a:r>
            <a:r>
              <a:rPr lang="en-US" altLang="zh-CN" dirty="0">
                <a:solidFill>
                  <a:srgbClr val="FF0000"/>
                </a:solidFill>
              </a:rPr>
              <a:t>renaming</a:t>
            </a:r>
            <a:r>
              <a:rPr lang="en-US" altLang="zh-CN" dirty="0"/>
              <a:t> </a:t>
            </a:r>
            <a:r>
              <a:rPr lang="en-US" altLang="zh-CN" dirty="0">
                <a:solidFill>
                  <a:srgbClr val="FF0000"/>
                </a:solidFill>
              </a:rPr>
              <a:t>files and directories</a:t>
            </a:r>
            <a:r>
              <a:rPr lang="en-US" altLang="zh-CN" dirty="0"/>
              <a:t>. It also determines the </a:t>
            </a:r>
            <a:r>
              <a:rPr lang="en-US" altLang="zh-CN" dirty="0">
                <a:solidFill>
                  <a:srgbClr val="FF0000"/>
                </a:solidFill>
              </a:rPr>
              <a:t>mapping of blocks to </a:t>
            </a:r>
            <a:r>
              <a:rPr lang="en-US" altLang="zh-CN" dirty="0" err="1">
                <a:solidFill>
                  <a:srgbClr val="FF0000"/>
                </a:solidFill>
              </a:rPr>
              <a:t>DataNodes</a:t>
            </a:r>
            <a:r>
              <a:rPr lang="en-US" altLang="zh-CN" dirty="0"/>
              <a:t>. </a:t>
            </a:r>
          </a:p>
          <a:p>
            <a:pPr lvl="1"/>
            <a:r>
              <a:rPr lang="en-US" altLang="zh-CN" dirty="0"/>
              <a:t>The </a:t>
            </a:r>
            <a:r>
              <a:rPr lang="en-US" altLang="zh-CN" dirty="0" err="1"/>
              <a:t>DataNodes</a:t>
            </a:r>
            <a:r>
              <a:rPr lang="en-US" altLang="zh-CN" dirty="0"/>
              <a:t> are responsible for </a:t>
            </a:r>
            <a:r>
              <a:rPr lang="en-US" altLang="zh-CN" dirty="0">
                <a:solidFill>
                  <a:srgbClr val="FF0000"/>
                </a:solidFill>
              </a:rPr>
              <a:t>serving read and write requests from the file system’s clients</a:t>
            </a:r>
            <a:r>
              <a:rPr lang="en-US" altLang="zh-CN" dirty="0"/>
              <a:t>. </a:t>
            </a:r>
          </a:p>
          <a:p>
            <a:pPr lvl="1"/>
            <a:r>
              <a:rPr lang="en-US" altLang="zh-CN" dirty="0"/>
              <a:t>The </a:t>
            </a:r>
            <a:r>
              <a:rPr lang="en-US" altLang="zh-CN" dirty="0" err="1"/>
              <a:t>DataNodes</a:t>
            </a:r>
            <a:r>
              <a:rPr lang="en-US" altLang="zh-CN" dirty="0"/>
              <a:t> also perform </a:t>
            </a:r>
            <a:r>
              <a:rPr lang="en-US" altLang="zh-CN" dirty="0">
                <a:solidFill>
                  <a:srgbClr val="FF0000"/>
                </a:solidFill>
              </a:rPr>
              <a:t>block creation, deletion, and replication </a:t>
            </a:r>
            <a:r>
              <a:rPr lang="en-US" altLang="zh-CN" dirty="0"/>
              <a:t>upon instruction from the </a:t>
            </a:r>
            <a:r>
              <a:rPr lang="en-US" altLang="zh-CN" dirty="0" err="1"/>
              <a:t>NameNode</a:t>
            </a:r>
            <a:r>
              <a:rPr lang="en-US" altLang="zh-CN" dirty="0"/>
              <a:t>.</a:t>
            </a:r>
          </a:p>
          <a:p>
            <a:pPr lvl="1"/>
            <a:endParaRPr lang="en-US" altLang="zh-CN" dirty="0"/>
          </a:p>
          <a:p>
            <a:r>
              <a:rPr lang="en-US" altLang="zh-CN" dirty="0"/>
              <a:t>The existence of a single </a:t>
            </a:r>
            <a:r>
              <a:rPr lang="en-US" altLang="zh-CN" dirty="0" err="1"/>
              <a:t>NameNode</a:t>
            </a:r>
            <a:r>
              <a:rPr lang="en-US" altLang="zh-CN" dirty="0"/>
              <a:t> in a cluster greatly simplifies the architecture of the system. </a:t>
            </a:r>
          </a:p>
          <a:p>
            <a:pPr lvl="1"/>
            <a:r>
              <a:rPr lang="en-US" altLang="zh-CN" dirty="0"/>
              <a:t>The </a:t>
            </a:r>
            <a:r>
              <a:rPr lang="en-US" altLang="zh-CN" dirty="0" err="1"/>
              <a:t>NameNode</a:t>
            </a:r>
            <a:r>
              <a:rPr lang="en-US" altLang="zh-CN" dirty="0"/>
              <a:t> is the </a:t>
            </a:r>
            <a:r>
              <a:rPr lang="en-US" altLang="zh-CN" dirty="0">
                <a:solidFill>
                  <a:srgbClr val="FF0000"/>
                </a:solidFill>
              </a:rPr>
              <a:t>arbitrator</a:t>
            </a:r>
            <a:r>
              <a:rPr lang="en-US" altLang="zh-CN" dirty="0"/>
              <a:t> and </a:t>
            </a:r>
            <a:r>
              <a:rPr lang="en-US" altLang="zh-CN" dirty="0">
                <a:solidFill>
                  <a:srgbClr val="FF0000"/>
                </a:solidFill>
              </a:rPr>
              <a:t>repository</a:t>
            </a:r>
            <a:r>
              <a:rPr lang="en-US" altLang="zh-CN" dirty="0"/>
              <a:t> for </a:t>
            </a:r>
            <a:r>
              <a:rPr lang="en-US" altLang="zh-CN" dirty="0">
                <a:solidFill>
                  <a:srgbClr val="FF0000"/>
                </a:solidFill>
              </a:rPr>
              <a:t>all HDFS metadata</a:t>
            </a:r>
            <a:r>
              <a:rPr lang="en-US" altLang="zh-CN" dirty="0"/>
              <a:t>. </a:t>
            </a:r>
          </a:p>
          <a:p>
            <a:pPr lvl="1"/>
            <a:r>
              <a:rPr lang="en-US" altLang="zh-CN" dirty="0"/>
              <a:t>The system is designed in such a way that user data </a:t>
            </a:r>
            <a:r>
              <a:rPr lang="en-US" altLang="zh-CN" dirty="0">
                <a:solidFill>
                  <a:srgbClr val="FF0000"/>
                </a:solidFill>
              </a:rPr>
              <a:t>never flows through the </a:t>
            </a:r>
            <a:r>
              <a:rPr lang="en-US" altLang="zh-CN" dirty="0" err="1">
                <a:solidFill>
                  <a:srgbClr val="FF0000"/>
                </a:solidFill>
              </a:rPr>
              <a:t>NameNode</a:t>
            </a:r>
            <a:r>
              <a:rPr lang="en-US" altLang="zh-CN" dirty="0"/>
              <a:t>.</a:t>
            </a:r>
            <a:br>
              <a:rPr lang="en-US" altLang="zh-CN" dirty="0"/>
            </a:br>
            <a:endParaRPr lang="en-US" altLang="zh-CN" dirty="0"/>
          </a:p>
          <a:p>
            <a:pPr lvl="1"/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94DA3F0-CDEF-604F-8981-CE139D8F7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18ED7-1FAF-4BEC-A906-EB6564C334EB}" type="slidenum">
              <a:rPr lang="zh-CN" altLang="en-US" smtClean="0"/>
              <a:pPr/>
              <a:t>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91700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CFCB312-FAB3-D94A-9760-E206BFC853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Namenodes</a:t>
            </a:r>
            <a:r>
              <a:rPr kumimoji="1" lang="zh-CN" altLang="en-US" dirty="0"/>
              <a:t> </a:t>
            </a:r>
            <a:r>
              <a:rPr kumimoji="1" lang="en-US" altLang="zh-CN" dirty="0"/>
              <a:t>and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Datanodes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C1B9BF5-7DF7-714E-8B3A-487174C78C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The </a:t>
            </a:r>
            <a:r>
              <a:rPr lang="en-US" altLang="zh-CN" dirty="0" err="1"/>
              <a:t>NameNode</a:t>
            </a:r>
            <a:r>
              <a:rPr lang="en-US" altLang="zh-CN" dirty="0"/>
              <a:t> and </a:t>
            </a:r>
            <a:r>
              <a:rPr lang="en-US" altLang="zh-CN" dirty="0" err="1"/>
              <a:t>DataNode</a:t>
            </a:r>
            <a:r>
              <a:rPr lang="en-US" altLang="zh-CN" dirty="0"/>
              <a:t> are pieces of software designed to run on commodity machines. </a:t>
            </a:r>
          </a:p>
          <a:p>
            <a:pPr lvl="1"/>
            <a:r>
              <a:rPr lang="en-US" altLang="zh-CN" dirty="0"/>
              <a:t>These machines typically run a </a:t>
            </a:r>
            <a:r>
              <a:rPr lang="en-US" altLang="zh-CN" dirty="0">
                <a:solidFill>
                  <a:srgbClr val="FF0000"/>
                </a:solidFill>
              </a:rPr>
              <a:t>GNU/Linux operating system (OS). </a:t>
            </a:r>
          </a:p>
          <a:p>
            <a:pPr lvl="1"/>
            <a:r>
              <a:rPr lang="en-US" altLang="zh-CN" dirty="0"/>
              <a:t>HDFS is built using the </a:t>
            </a:r>
            <a:r>
              <a:rPr lang="en-US" altLang="zh-CN" dirty="0">
                <a:solidFill>
                  <a:srgbClr val="FF0000"/>
                </a:solidFill>
              </a:rPr>
              <a:t>Java</a:t>
            </a:r>
            <a:r>
              <a:rPr lang="en-US" altLang="zh-CN" dirty="0"/>
              <a:t> language; any machine that supports Java can run the </a:t>
            </a:r>
            <a:r>
              <a:rPr lang="en-US" altLang="zh-CN" dirty="0" err="1"/>
              <a:t>NameNode</a:t>
            </a:r>
            <a:r>
              <a:rPr lang="en-US" altLang="zh-CN" dirty="0"/>
              <a:t> or the </a:t>
            </a:r>
            <a:r>
              <a:rPr lang="en-US" altLang="zh-CN" dirty="0" err="1"/>
              <a:t>DataNode</a:t>
            </a:r>
            <a:r>
              <a:rPr lang="en-US" altLang="zh-CN" dirty="0"/>
              <a:t> software. Usage of the highly portable Java language means that HDFS can be deployed on a wide range of machines. </a:t>
            </a:r>
          </a:p>
          <a:p>
            <a:pPr lvl="1"/>
            <a:r>
              <a:rPr lang="en-US" altLang="zh-CN" dirty="0"/>
              <a:t>A typical deployment has </a:t>
            </a:r>
            <a:r>
              <a:rPr lang="en-US" altLang="zh-CN" dirty="0">
                <a:solidFill>
                  <a:srgbClr val="FF0000"/>
                </a:solidFill>
              </a:rPr>
              <a:t>a dedicated machine that runs only the </a:t>
            </a:r>
            <a:r>
              <a:rPr lang="en-US" altLang="zh-CN" dirty="0" err="1">
                <a:solidFill>
                  <a:srgbClr val="FF0000"/>
                </a:solidFill>
              </a:rPr>
              <a:t>NameNode</a:t>
            </a:r>
            <a:r>
              <a:rPr lang="en-US" altLang="zh-CN" dirty="0">
                <a:solidFill>
                  <a:srgbClr val="FF0000"/>
                </a:solidFill>
              </a:rPr>
              <a:t> software</a:t>
            </a:r>
            <a:r>
              <a:rPr lang="en-US" altLang="zh-CN" dirty="0"/>
              <a:t>. Each of the other machines in the cluster runs </a:t>
            </a:r>
            <a:r>
              <a:rPr lang="en-US" altLang="zh-CN" dirty="0">
                <a:solidFill>
                  <a:srgbClr val="FF0000"/>
                </a:solidFill>
              </a:rPr>
              <a:t>one instance of the </a:t>
            </a:r>
            <a:r>
              <a:rPr lang="en-US" altLang="zh-CN" dirty="0" err="1">
                <a:solidFill>
                  <a:srgbClr val="FF0000"/>
                </a:solidFill>
              </a:rPr>
              <a:t>DataNode</a:t>
            </a:r>
            <a:r>
              <a:rPr lang="en-US" altLang="zh-CN" dirty="0">
                <a:solidFill>
                  <a:srgbClr val="FF0000"/>
                </a:solidFill>
              </a:rPr>
              <a:t> software</a:t>
            </a:r>
            <a:r>
              <a:rPr lang="en-US" altLang="zh-CN" dirty="0"/>
              <a:t>. </a:t>
            </a:r>
          </a:p>
          <a:p>
            <a:pPr lvl="1"/>
            <a:r>
              <a:rPr lang="en-US" altLang="zh-CN" dirty="0"/>
              <a:t>The architecture does </a:t>
            </a:r>
            <a:r>
              <a:rPr lang="en-US" altLang="zh-CN" dirty="0">
                <a:solidFill>
                  <a:srgbClr val="FF0000"/>
                </a:solidFill>
              </a:rPr>
              <a:t>not</a:t>
            </a:r>
            <a:r>
              <a:rPr lang="en-US" altLang="zh-CN" dirty="0"/>
              <a:t> preclude running multiple </a:t>
            </a:r>
            <a:r>
              <a:rPr lang="en-US" altLang="zh-CN" dirty="0" err="1"/>
              <a:t>DataNodes</a:t>
            </a:r>
            <a:r>
              <a:rPr lang="en-US" altLang="zh-CN" dirty="0"/>
              <a:t> on the same machine but in a real deployment that is rarely the case.</a:t>
            </a:r>
          </a:p>
          <a:p>
            <a:pPr marL="0" indent="0">
              <a:buNone/>
            </a:pPr>
            <a:br>
              <a:rPr lang="en-US" altLang="zh-CN" dirty="0"/>
            </a:br>
            <a:endParaRPr lang="en-US" altLang="zh-CN" dirty="0"/>
          </a:p>
          <a:p>
            <a:pPr lvl="1"/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94DA3F0-CDEF-604F-8981-CE139D8F7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18ED7-1FAF-4BEC-A906-EB6564C334EB}" type="slidenum">
              <a:rPr lang="zh-CN" altLang="en-US" smtClean="0"/>
              <a:pPr/>
              <a:t>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92637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128B41-0BA2-EF42-8F90-8F199D7AB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File</a:t>
            </a:r>
            <a:r>
              <a:rPr kumimoji="1" lang="zh-CN" altLang="en-US" dirty="0"/>
              <a:t> </a:t>
            </a:r>
            <a:r>
              <a:rPr kumimoji="1" lang="en-US" altLang="zh-CN" dirty="0"/>
              <a:t>System</a:t>
            </a:r>
            <a:r>
              <a:rPr kumimoji="1" lang="zh-CN" altLang="en-US" dirty="0"/>
              <a:t> </a:t>
            </a:r>
            <a:r>
              <a:rPr kumimoji="1" lang="en-US" altLang="zh-CN" dirty="0"/>
              <a:t>Namespace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3781384-9F7A-E64E-9107-9BCD3070C9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HDFS supports a traditional hierarchical file organization. </a:t>
            </a:r>
          </a:p>
          <a:p>
            <a:pPr lvl="1"/>
            <a:r>
              <a:rPr lang="en-US" altLang="zh-CN" dirty="0"/>
              <a:t>A user or an application can create </a:t>
            </a:r>
            <a:r>
              <a:rPr lang="en-US" altLang="zh-CN" dirty="0">
                <a:solidFill>
                  <a:srgbClr val="FF0000"/>
                </a:solidFill>
              </a:rPr>
              <a:t>directories</a:t>
            </a:r>
            <a:r>
              <a:rPr lang="en-US" altLang="zh-CN" dirty="0"/>
              <a:t> and store files inside these directories. </a:t>
            </a:r>
          </a:p>
          <a:p>
            <a:pPr lvl="1"/>
            <a:r>
              <a:rPr lang="en-US" altLang="zh-CN" dirty="0"/>
              <a:t>The file system namespace hierarchy is similar to most other existing file systems; one can create and remove files, move a file from one directory to another, or rename a file. </a:t>
            </a:r>
          </a:p>
          <a:p>
            <a:pPr lvl="1"/>
            <a:r>
              <a:rPr lang="en-US" altLang="zh-CN" dirty="0"/>
              <a:t>HDFS supports </a:t>
            </a:r>
            <a:r>
              <a:rPr lang="en-US" altLang="zh-CN" dirty="0">
                <a:hlinkClick r:id="rId3"/>
              </a:rPr>
              <a:t>user quotas</a:t>
            </a:r>
            <a:r>
              <a:rPr lang="en-US" altLang="zh-CN" dirty="0"/>
              <a:t> and </a:t>
            </a:r>
            <a:r>
              <a:rPr lang="en-US" altLang="zh-CN" dirty="0">
                <a:hlinkClick r:id="rId4"/>
              </a:rPr>
              <a:t>access permissions</a:t>
            </a:r>
            <a:r>
              <a:rPr lang="en-US" altLang="zh-CN" dirty="0"/>
              <a:t>. </a:t>
            </a:r>
          </a:p>
          <a:p>
            <a:pPr lvl="1"/>
            <a:r>
              <a:rPr lang="en-US" altLang="zh-CN" dirty="0"/>
              <a:t>HDFS does </a:t>
            </a:r>
            <a:r>
              <a:rPr lang="en-US" altLang="zh-CN" dirty="0">
                <a:solidFill>
                  <a:srgbClr val="FF0000"/>
                </a:solidFill>
              </a:rPr>
              <a:t>not</a:t>
            </a:r>
            <a:r>
              <a:rPr lang="en-US" altLang="zh-CN" dirty="0"/>
              <a:t> support hard links or soft links. However, the HDFS architecture does </a:t>
            </a:r>
            <a:r>
              <a:rPr lang="en-US" altLang="zh-CN" dirty="0">
                <a:solidFill>
                  <a:srgbClr val="FF0000"/>
                </a:solidFill>
              </a:rPr>
              <a:t>not</a:t>
            </a:r>
            <a:r>
              <a:rPr lang="en-US" altLang="zh-CN" dirty="0"/>
              <a:t> preclude implementing these features.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3DA6413-3459-664E-8D8F-FDF5954B5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18ED7-1FAF-4BEC-A906-EB6564C334EB}" type="slidenum">
              <a:rPr lang="zh-CN" altLang="en-US" smtClean="0"/>
              <a:pPr/>
              <a:t>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71250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Office 主题​​">
  <a:themeElements>
    <a:clrScheme name="波形">
      <a:dk1>
        <a:sysClr val="windowText" lastClr="000000"/>
      </a:dk1>
      <a:lt1>
        <a:sysClr val="window" lastClr="FFFFFF"/>
      </a:lt1>
      <a:dk2>
        <a:srgbClr val="073E87"/>
      </a:dk2>
      <a:lt2>
        <a:srgbClr val="C6E7FC"/>
      </a:lt2>
      <a:accent1>
        <a:srgbClr val="31B6FD"/>
      </a:accent1>
      <a:accent2>
        <a:srgbClr val="4584D3"/>
      </a:accent2>
      <a:accent3>
        <a:srgbClr val="5BD078"/>
      </a:accent3>
      <a:accent4>
        <a:srgbClr val="A5D028"/>
      </a:accent4>
      <a:accent5>
        <a:srgbClr val="F5C040"/>
      </a:accent5>
      <a:accent6>
        <a:srgbClr val="05E0DB"/>
      </a:accent6>
      <a:hlink>
        <a:srgbClr val="0080FF"/>
      </a:hlink>
      <a:folHlink>
        <a:srgbClr val="5EAEF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Origin</Template>
  <TotalTime>41302</TotalTime>
  <Words>5329</Words>
  <Application>Microsoft Macintosh PowerPoint</Application>
  <PresentationFormat>全屏显示(16:9)</PresentationFormat>
  <Paragraphs>413</Paragraphs>
  <Slides>55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55</vt:i4>
      </vt:variant>
    </vt:vector>
  </HeadingPairs>
  <TitlesOfParts>
    <vt:vector size="65" baseType="lpstr">
      <vt:lpstr>DengXian</vt:lpstr>
      <vt:lpstr>微软雅黑</vt:lpstr>
      <vt:lpstr>Arial</vt:lpstr>
      <vt:lpstr>Calibri</vt:lpstr>
      <vt:lpstr>Cambria</vt:lpstr>
      <vt:lpstr>Lucida Console</vt:lpstr>
      <vt:lpstr>Tahoma</vt:lpstr>
      <vt:lpstr>Times New Roman</vt:lpstr>
      <vt:lpstr>Verdana</vt:lpstr>
      <vt:lpstr>Office 主题​​</vt:lpstr>
      <vt:lpstr>Architecture of Enterprise Applications 27  HDFS </vt:lpstr>
      <vt:lpstr>Contents and Objectives</vt:lpstr>
      <vt:lpstr>HDFS</vt:lpstr>
      <vt:lpstr>HDFS</vt:lpstr>
      <vt:lpstr>NameNode and DataNodes</vt:lpstr>
      <vt:lpstr>HDFS Concepts</vt:lpstr>
      <vt:lpstr>Namenodes and Datanodes</vt:lpstr>
      <vt:lpstr>Namenodes and Datanodes</vt:lpstr>
      <vt:lpstr>The File System Namespace</vt:lpstr>
      <vt:lpstr>The File System Namespace</vt:lpstr>
      <vt:lpstr>Data Replication</vt:lpstr>
      <vt:lpstr>Data Replication</vt:lpstr>
      <vt:lpstr>Replica Placement: The First Baby Steps</vt:lpstr>
      <vt:lpstr>HDFS: network distance</vt:lpstr>
      <vt:lpstr>Replica Placement: The First Baby Steps</vt:lpstr>
      <vt:lpstr>HDFS: Replicas</vt:lpstr>
      <vt:lpstr>Replica Selection</vt:lpstr>
      <vt:lpstr>Safemode</vt:lpstr>
      <vt:lpstr>The Persistence of File System Metadata</vt:lpstr>
      <vt:lpstr>The Persistence of File System Metadata</vt:lpstr>
      <vt:lpstr>The Persistence of File System Metadata</vt:lpstr>
      <vt:lpstr>The Communication Protocols</vt:lpstr>
      <vt:lpstr>Robustness</vt:lpstr>
      <vt:lpstr>Robustness</vt:lpstr>
      <vt:lpstr>Robustness</vt:lpstr>
      <vt:lpstr>Robustness</vt:lpstr>
      <vt:lpstr>Robustness</vt:lpstr>
      <vt:lpstr>Data Organization</vt:lpstr>
      <vt:lpstr>Data Organization</vt:lpstr>
      <vt:lpstr>HDFS: Reading data</vt:lpstr>
      <vt:lpstr>HDFS: Writing data</vt:lpstr>
      <vt:lpstr>Accessibility</vt:lpstr>
      <vt:lpstr>Accessibility</vt:lpstr>
      <vt:lpstr>Accessibility</vt:lpstr>
      <vt:lpstr>Accessibility</vt:lpstr>
      <vt:lpstr>Space Reclamation</vt:lpstr>
      <vt:lpstr>Space Reclamation</vt:lpstr>
      <vt:lpstr>Space Reclamation</vt:lpstr>
      <vt:lpstr>Space Reclamation</vt:lpstr>
      <vt:lpstr>Space Reclamation</vt:lpstr>
      <vt:lpstr>Execution</vt:lpstr>
      <vt:lpstr>Samples</vt:lpstr>
      <vt:lpstr>Samples</vt:lpstr>
      <vt:lpstr>Samples</vt:lpstr>
      <vt:lpstr>Samples</vt:lpstr>
      <vt:lpstr>Samples</vt:lpstr>
      <vt:lpstr>Samples</vt:lpstr>
      <vt:lpstr>Samples</vt:lpstr>
      <vt:lpstr>Samples</vt:lpstr>
      <vt:lpstr>Samples</vt:lpstr>
      <vt:lpstr>Samples</vt:lpstr>
      <vt:lpstr>Samples</vt:lpstr>
      <vt:lpstr>Samples</vt:lpstr>
      <vt:lpstr>References</vt:lpstr>
      <vt:lpstr>PowerPoint 演示文稿</vt:lpstr>
    </vt:vector>
  </TitlesOfParts>
  <Company>REINS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REINS PPT</dc:title>
  <dc:subject>REINS BLUE</dc:subject>
  <dc:creator>REINS</dc:creator>
  <cp:lastModifiedBy>haopeng chen</cp:lastModifiedBy>
  <cp:revision>1953</cp:revision>
  <dcterms:created xsi:type="dcterms:W3CDTF">2011-12-13T14:18:46Z</dcterms:created>
  <dcterms:modified xsi:type="dcterms:W3CDTF">2023-12-13T02:23:23Z</dcterms:modified>
</cp:coreProperties>
</file>